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6"/>
  </p:notesMasterIdLst>
  <p:handoutMasterIdLst>
    <p:handoutMasterId r:id="rId57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333" r:id="rId16"/>
    <p:sldId id="265" r:id="rId17"/>
    <p:sldId id="334" r:id="rId18"/>
    <p:sldId id="276" r:id="rId19"/>
    <p:sldId id="303" r:id="rId20"/>
    <p:sldId id="293" r:id="rId21"/>
    <p:sldId id="277" r:id="rId22"/>
    <p:sldId id="284" r:id="rId23"/>
    <p:sldId id="269" r:id="rId24"/>
    <p:sldId id="304" r:id="rId25"/>
    <p:sldId id="305" r:id="rId26"/>
    <p:sldId id="307" r:id="rId27"/>
    <p:sldId id="306" r:id="rId28"/>
    <p:sldId id="308" r:id="rId29"/>
    <p:sldId id="270" r:id="rId30"/>
    <p:sldId id="309" r:id="rId31"/>
    <p:sldId id="310" r:id="rId32"/>
    <p:sldId id="311" r:id="rId33"/>
    <p:sldId id="312" r:id="rId34"/>
    <p:sldId id="314" r:id="rId35"/>
    <p:sldId id="313" r:id="rId36"/>
    <p:sldId id="315" r:id="rId37"/>
    <p:sldId id="316" r:id="rId38"/>
    <p:sldId id="317" r:id="rId39"/>
    <p:sldId id="294" r:id="rId40"/>
    <p:sldId id="296" r:id="rId41"/>
    <p:sldId id="318" r:id="rId42"/>
    <p:sldId id="319" r:id="rId43"/>
    <p:sldId id="321" r:id="rId44"/>
    <p:sldId id="322" r:id="rId45"/>
    <p:sldId id="323" r:id="rId46"/>
    <p:sldId id="324" r:id="rId47"/>
    <p:sldId id="335" r:id="rId48"/>
    <p:sldId id="337" r:id="rId49"/>
    <p:sldId id="288" r:id="rId50"/>
    <p:sldId id="289" r:id="rId51"/>
    <p:sldId id="320" r:id="rId52"/>
    <p:sldId id="274" r:id="rId53"/>
    <p:sldId id="275" r:id="rId54"/>
    <p:sldId id="329" r:id="rId55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DDB"/>
    <a:srgbClr val="0B49CB"/>
    <a:srgbClr val="F2F4F8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256087-A055-47B6-B551-EE7532D17ACB}" v="1613" dt="2021-12-18T07:37:05.067"/>
    <p1510:client id="{10340FDF-B15C-4CFF-B487-146F9B98A252}" v="28" dt="2021-08-10T21:47:37.589"/>
    <p1510:client id="{3BA0D230-C853-4667-83F9-D85E65BD4B24}" v="2" dt="2021-08-19T16:32:24.566"/>
    <p1510:client id="{3CF84449-382B-43FC-9BEF-A726826E0631}" v="579" dt="2021-12-12T17:37:54.595"/>
    <p1510:client id="{4B1C3039-6694-4EA0-8F30-2800A90E5FAF}" v="1426" dt="2021-12-15T16:48:30.060"/>
    <p1510:client id="{5A0AAAB8-49A6-F942-A54D-C6F3E5FF3A63}" v="89" dt="2021-07-13T17:54:45.232"/>
    <p1510:client id="{68812EB3-3512-4826-A35B-8CB2AFA0F6DB}" v="3274" dt="2021-12-13T12:48:24.325"/>
    <p1510:client id="{76DF6DB8-F2E5-6C48-9ABE-786D868B0110}" v="955" dt="2021-07-13T17:56:41.616"/>
    <p1510:client id="{77090D63-55CF-44E9-B7B3-5E73E1DD8A15}" v="886" dt="2021-12-17T16:08:50.465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0C2292-AAF7-498D-BB59-493E82FE2AAB}" v="1585" dt="2021-12-13T16:18:50.035"/>
    <p1510:client id="{B63C8988-E1D3-4A52-8229-FA8C5EBD2ECD}" v="357" dt="2021-08-19T14:01:44.876"/>
    <p1510:client id="{BD50A7D5-F018-4951-8AB4-22DD0F388E68}" v="1939" dt="2021-12-15T06:59:45.315"/>
    <p1510:client id="{C083896D-BE66-E85C-897C-A6AD0DF65F8C}" v="2226" dt="2021-07-13T17:34:38.142"/>
    <p1510:client id="{CC69BAD0-B878-4D5F-9EDC-F1CFB63E14B5}" v="190" dt="2021-08-18T18:06:57.811"/>
    <p1510:client id="{FC3E052B-3729-4FFA-A242-2F908601B021}" v="421" dt="2021-12-18T09:41:06.328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85169"/>
  </p:normalViewPr>
  <p:slideViewPr>
    <p:cSldViewPr snapToGrid="0" snapToObjects="1">
      <p:cViewPr varScale="1">
        <p:scale>
          <a:sx n="132" d="100"/>
          <a:sy n="132" d="100"/>
        </p:scale>
        <p:origin x="56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A3E8CD-EB86-4287-9806-A2B6336DF7E5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820BCF2-CB5D-45F8-8200-BE38269AAE61}">
      <dgm:prSet/>
      <dgm:spPr/>
      <dgm:t>
        <a:bodyPr/>
        <a:lstStyle/>
        <a:p>
          <a:r>
            <a:rPr lang="en-US"/>
            <a:t>Methodology</a:t>
          </a:r>
        </a:p>
      </dgm:t>
    </dgm:pt>
    <dgm:pt modelId="{4A8F15AB-26D5-43EA-AC2C-6AD7331721EC}" type="parTrans" cxnId="{A2D73616-6072-45F5-8D49-AF46E4522704}">
      <dgm:prSet/>
      <dgm:spPr/>
      <dgm:t>
        <a:bodyPr/>
        <a:lstStyle/>
        <a:p>
          <a:endParaRPr lang="en-US"/>
        </a:p>
      </dgm:t>
    </dgm:pt>
    <dgm:pt modelId="{3EF36E78-F40D-49B1-B2D5-4220EC524007}" type="sibTrans" cxnId="{A2D73616-6072-45F5-8D49-AF46E4522704}">
      <dgm:prSet/>
      <dgm:spPr/>
      <dgm:t>
        <a:bodyPr/>
        <a:lstStyle/>
        <a:p>
          <a:endParaRPr lang="en-US"/>
        </a:p>
      </dgm:t>
    </dgm:pt>
    <dgm:pt modelId="{A97E0C69-FAD8-4D3F-B43D-92278C3AE013}">
      <dgm:prSet/>
      <dgm:spPr/>
      <dgm:t>
        <a:bodyPr/>
        <a:lstStyle/>
        <a:p>
          <a:r>
            <a:rPr lang="en-US"/>
            <a:t>Data collection/extraction using publicly available SpaceX API and webscraping through wikipedia.</a:t>
          </a:r>
        </a:p>
      </dgm:t>
    </dgm:pt>
    <dgm:pt modelId="{C94C116A-3C0D-4991-8E2B-BE46F1CEA2D6}" type="parTrans" cxnId="{5326306E-A29D-4F31-8185-48EFA1BFC774}">
      <dgm:prSet/>
      <dgm:spPr/>
      <dgm:t>
        <a:bodyPr/>
        <a:lstStyle/>
        <a:p>
          <a:endParaRPr lang="en-US"/>
        </a:p>
      </dgm:t>
    </dgm:pt>
    <dgm:pt modelId="{FBFF885E-A170-4677-8683-C8DB9F334B1A}" type="sibTrans" cxnId="{5326306E-A29D-4F31-8185-48EFA1BFC774}">
      <dgm:prSet/>
      <dgm:spPr/>
      <dgm:t>
        <a:bodyPr/>
        <a:lstStyle/>
        <a:p>
          <a:endParaRPr lang="en-US"/>
        </a:p>
      </dgm:t>
    </dgm:pt>
    <dgm:pt modelId="{655FB84C-8E04-471C-AACD-D30D294DB89B}">
      <dgm:prSet/>
      <dgm:spPr/>
      <dgm:t>
        <a:bodyPr/>
        <a:lstStyle/>
        <a:p>
          <a:r>
            <a:rPr lang="en-US"/>
            <a:t>Data cleaning, wrangling followed by exploratory data analysis to identify the set of data features that are co-related and have an impact on the prediction of outcomes.</a:t>
          </a:r>
        </a:p>
      </dgm:t>
    </dgm:pt>
    <dgm:pt modelId="{20521D6C-838F-4E6A-AD43-D3B345A37671}" type="parTrans" cxnId="{D9E710B0-83E0-4AAC-A27B-6439504ECCBD}">
      <dgm:prSet/>
      <dgm:spPr/>
      <dgm:t>
        <a:bodyPr/>
        <a:lstStyle/>
        <a:p>
          <a:endParaRPr lang="en-US"/>
        </a:p>
      </dgm:t>
    </dgm:pt>
    <dgm:pt modelId="{DE6BAF78-482B-412B-8289-9DC91F7E6805}" type="sibTrans" cxnId="{D9E710B0-83E0-4AAC-A27B-6439504ECCBD}">
      <dgm:prSet/>
      <dgm:spPr/>
      <dgm:t>
        <a:bodyPr/>
        <a:lstStyle/>
        <a:p>
          <a:endParaRPr lang="en-US"/>
        </a:p>
      </dgm:t>
    </dgm:pt>
    <dgm:pt modelId="{264280FA-B305-4447-B255-99FF6000B8A4}">
      <dgm:prSet/>
      <dgm:spPr/>
      <dgm:t>
        <a:bodyPr/>
        <a:lstStyle/>
        <a:p>
          <a:r>
            <a:rPr lang="en-US"/>
            <a:t>Modelling of a predictive algorithm based on the extracted data and testing its accuracy for usage on real world data set.</a:t>
          </a:r>
        </a:p>
      </dgm:t>
    </dgm:pt>
    <dgm:pt modelId="{5B17DA5D-0154-49AE-8C9B-5B1565537449}" type="parTrans" cxnId="{2D8A3C22-8BC2-4858-8AC0-80016B13D034}">
      <dgm:prSet/>
      <dgm:spPr/>
      <dgm:t>
        <a:bodyPr/>
        <a:lstStyle/>
        <a:p>
          <a:endParaRPr lang="en-US"/>
        </a:p>
      </dgm:t>
    </dgm:pt>
    <dgm:pt modelId="{0D94D468-35BD-447B-AA46-6FFA39C1964A}" type="sibTrans" cxnId="{2D8A3C22-8BC2-4858-8AC0-80016B13D034}">
      <dgm:prSet/>
      <dgm:spPr/>
      <dgm:t>
        <a:bodyPr/>
        <a:lstStyle/>
        <a:p>
          <a:endParaRPr lang="en-US"/>
        </a:p>
      </dgm:t>
    </dgm:pt>
    <dgm:pt modelId="{1542397C-A233-46C9-A91E-3965C4A9C685}">
      <dgm:prSet/>
      <dgm:spPr/>
      <dgm:t>
        <a:bodyPr/>
        <a:lstStyle/>
        <a:p>
          <a:r>
            <a:rPr lang="en-US"/>
            <a:t>Results</a:t>
          </a:r>
        </a:p>
      </dgm:t>
    </dgm:pt>
    <dgm:pt modelId="{88331B1B-A20D-4AE3-A901-5FB1792AF3E4}" type="parTrans" cxnId="{48CA8050-38DD-46A7-8778-39311E580BBF}">
      <dgm:prSet/>
      <dgm:spPr/>
      <dgm:t>
        <a:bodyPr/>
        <a:lstStyle/>
        <a:p>
          <a:endParaRPr lang="en-US"/>
        </a:p>
      </dgm:t>
    </dgm:pt>
    <dgm:pt modelId="{78907633-2067-48B4-8C4E-9C77A34EE3AC}" type="sibTrans" cxnId="{48CA8050-38DD-46A7-8778-39311E580BBF}">
      <dgm:prSet/>
      <dgm:spPr/>
      <dgm:t>
        <a:bodyPr/>
        <a:lstStyle/>
        <a:p>
          <a:endParaRPr lang="en-US"/>
        </a:p>
      </dgm:t>
    </dgm:pt>
    <dgm:pt modelId="{AFC5CFCF-FDF2-4B77-AD79-77DFB1CE7814}">
      <dgm:prSet/>
      <dgm:spPr/>
      <dgm:t>
        <a:bodyPr/>
        <a:lstStyle/>
        <a:p>
          <a:r>
            <a:rPr lang="en-US"/>
            <a:t>Extensive use of Pandas DataFrame library along with Database SQL statements to store and filter raw data. Cleansing and wrangling resulted in a dataset with just the right set of features needed for this project.</a:t>
          </a:r>
        </a:p>
      </dgm:t>
    </dgm:pt>
    <dgm:pt modelId="{BCE045EE-4238-4A97-AA6F-9F476EBE8180}" type="parTrans" cxnId="{B23FFBE6-37E2-42FD-A4A8-301ED452E6C2}">
      <dgm:prSet/>
      <dgm:spPr/>
      <dgm:t>
        <a:bodyPr/>
        <a:lstStyle/>
        <a:p>
          <a:endParaRPr lang="en-US"/>
        </a:p>
      </dgm:t>
    </dgm:pt>
    <dgm:pt modelId="{BAB7ACE9-7D7F-497E-92DC-C98189D19DC6}" type="sibTrans" cxnId="{B23FFBE6-37E2-42FD-A4A8-301ED452E6C2}">
      <dgm:prSet/>
      <dgm:spPr/>
      <dgm:t>
        <a:bodyPr/>
        <a:lstStyle/>
        <a:p>
          <a:endParaRPr lang="en-US"/>
        </a:p>
      </dgm:t>
    </dgm:pt>
    <dgm:pt modelId="{E602558D-ABFD-4F01-B35B-219CED383926}">
      <dgm:prSet/>
      <dgm:spPr/>
      <dgm:t>
        <a:bodyPr/>
        <a:lstStyle/>
        <a:p>
          <a:r>
            <a:rPr lang="en-US"/>
            <a:t>With help from python visualization libraries such as Matplotlib, Seaborn, Folium &amp; Plotly; features were identified that could have the most impact on the prediction of outcome.</a:t>
          </a:r>
        </a:p>
      </dgm:t>
    </dgm:pt>
    <dgm:pt modelId="{7609CFEF-5A79-4CC1-8B8F-E56A2ADE9AE3}" type="parTrans" cxnId="{3A572ED8-E1DC-47C5-B9F2-19139A0A9A24}">
      <dgm:prSet/>
      <dgm:spPr/>
      <dgm:t>
        <a:bodyPr/>
        <a:lstStyle/>
        <a:p>
          <a:endParaRPr lang="en-US"/>
        </a:p>
      </dgm:t>
    </dgm:pt>
    <dgm:pt modelId="{F619AC87-3758-428A-9C06-306EAD1793A9}" type="sibTrans" cxnId="{3A572ED8-E1DC-47C5-B9F2-19139A0A9A24}">
      <dgm:prSet/>
      <dgm:spPr/>
      <dgm:t>
        <a:bodyPr/>
        <a:lstStyle/>
        <a:p>
          <a:endParaRPr lang="en-US"/>
        </a:p>
      </dgm:t>
    </dgm:pt>
    <dgm:pt modelId="{C5C1B12A-EE9B-4FEC-8868-4225C6174681}">
      <dgm:prSet/>
      <dgm:spPr/>
      <dgm:t>
        <a:bodyPr/>
        <a:lstStyle/>
        <a:p>
          <a:r>
            <a:rPr lang="en-US"/>
            <a:t>Using prediction algorithms such as SVM, KNN, Classification Tree, Logistic Regression identify the most best suited to modelling of space launch data.</a:t>
          </a:r>
        </a:p>
      </dgm:t>
    </dgm:pt>
    <dgm:pt modelId="{5F624C94-0B7B-4619-902C-B85857DEF6CF}" type="parTrans" cxnId="{8EDB88A1-2812-4540-8E6B-4D102B688F16}">
      <dgm:prSet/>
      <dgm:spPr/>
      <dgm:t>
        <a:bodyPr/>
        <a:lstStyle/>
        <a:p>
          <a:endParaRPr lang="en-US"/>
        </a:p>
      </dgm:t>
    </dgm:pt>
    <dgm:pt modelId="{36188790-A575-449C-9E9B-F304BACDD039}" type="sibTrans" cxnId="{8EDB88A1-2812-4540-8E6B-4D102B688F16}">
      <dgm:prSet/>
      <dgm:spPr/>
      <dgm:t>
        <a:bodyPr/>
        <a:lstStyle/>
        <a:p>
          <a:endParaRPr lang="en-US"/>
        </a:p>
      </dgm:t>
    </dgm:pt>
    <dgm:pt modelId="{4302F2D4-B4E8-46FD-B1B4-3212CBFC2CBB}" type="pres">
      <dgm:prSet presAssocID="{42A3E8CD-EB86-4287-9806-A2B6336DF7E5}" presName="linear" presStyleCnt="0">
        <dgm:presLayoutVars>
          <dgm:dir/>
          <dgm:animLvl val="lvl"/>
          <dgm:resizeHandles val="exact"/>
        </dgm:presLayoutVars>
      </dgm:prSet>
      <dgm:spPr/>
    </dgm:pt>
    <dgm:pt modelId="{035A0592-7738-4185-A576-9E4B85F4C38D}" type="pres">
      <dgm:prSet presAssocID="{1820BCF2-CB5D-45F8-8200-BE38269AAE61}" presName="parentLin" presStyleCnt="0"/>
      <dgm:spPr/>
    </dgm:pt>
    <dgm:pt modelId="{79F6A052-8EFA-4060-901B-90194498D5DA}" type="pres">
      <dgm:prSet presAssocID="{1820BCF2-CB5D-45F8-8200-BE38269AAE61}" presName="parentLeftMargin" presStyleLbl="node1" presStyleIdx="0" presStyleCnt="2"/>
      <dgm:spPr/>
    </dgm:pt>
    <dgm:pt modelId="{BDDE088E-EED3-4CED-9222-EE2947B26DAF}" type="pres">
      <dgm:prSet presAssocID="{1820BCF2-CB5D-45F8-8200-BE38269AAE6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0304268-65CD-4DB2-8A08-DDF254A4986D}" type="pres">
      <dgm:prSet presAssocID="{1820BCF2-CB5D-45F8-8200-BE38269AAE61}" presName="negativeSpace" presStyleCnt="0"/>
      <dgm:spPr/>
    </dgm:pt>
    <dgm:pt modelId="{4AD52D3B-DCAA-44C7-9B2B-65F7FCDD6FE6}" type="pres">
      <dgm:prSet presAssocID="{1820BCF2-CB5D-45F8-8200-BE38269AAE61}" presName="childText" presStyleLbl="conFgAcc1" presStyleIdx="0" presStyleCnt="2">
        <dgm:presLayoutVars>
          <dgm:bulletEnabled val="1"/>
        </dgm:presLayoutVars>
      </dgm:prSet>
      <dgm:spPr/>
    </dgm:pt>
    <dgm:pt modelId="{7CA61BE4-156D-45FE-A607-4E43F4641B4A}" type="pres">
      <dgm:prSet presAssocID="{3EF36E78-F40D-49B1-B2D5-4220EC524007}" presName="spaceBetweenRectangles" presStyleCnt="0"/>
      <dgm:spPr/>
    </dgm:pt>
    <dgm:pt modelId="{CE2601F6-D2C2-4573-BEA7-8F4B8E6C2071}" type="pres">
      <dgm:prSet presAssocID="{1542397C-A233-46C9-A91E-3965C4A9C685}" presName="parentLin" presStyleCnt="0"/>
      <dgm:spPr/>
    </dgm:pt>
    <dgm:pt modelId="{33A5B3D4-B24A-466B-85CD-51E4C8D9729D}" type="pres">
      <dgm:prSet presAssocID="{1542397C-A233-46C9-A91E-3965C4A9C685}" presName="parentLeftMargin" presStyleLbl="node1" presStyleIdx="0" presStyleCnt="2"/>
      <dgm:spPr/>
    </dgm:pt>
    <dgm:pt modelId="{79719734-410E-4CD0-A5EB-8A6B84837D05}" type="pres">
      <dgm:prSet presAssocID="{1542397C-A233-46C9-A91E-3965C4A9C68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3CAF7DE-F157-495D-90F1-6AF1855CE6FD}" type="pres">
      <dgm:prSet presAssocID="{1542397C-A233-46C9-A91E-3965C4A9C685}" presName="negativeSpace" presStyleCnt="0"/>
      <dgm:spPr/>
    </dgm:pt>
    <dgm:pt modelId="{EA4C4E4A-2FDB-4C9F-AF2A-46656711A201}" type="pres">
      <dgm:prSet presAssocID="{1542397C-A233-46C9-A91E-3965C4A9C685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58356909-B65F-47E1-8216-EE4016C436DE}" type="presOf" srcId="{42A3E8CD-EB86-4287-9806-A2B6336DF7E5}" destId="{4302F2D4-B4E8-46FD-B1B4-3212CBFC2CBB}" srcOrd="0" destOrd="0" presId="urn:microsoft.com/office/officeart/2005/8/layout/list1"/>
    <dgm:cxn modelId="{A2D73616-6072-45F5-8D49-AF46E4522704}" srcId="{42A3E8CD-EB86-4287-9806-A2B6336DF7E5}" destId="{1820BCF2-CB5D-45F8-8200-BE38269AAE61}" srcOrd="0" destOrd="0" parTransId="{4A8F15AB-26D5-43EA-AC2C-6AD7331721EC}" sibTransId="{3EF36E78-F40D-49B1-B2D5-4220EC524007}"/>
    <dgm:cxn modelId="{2D8A3C22-8BC2-4858-8AC0-80016B13D034}" srcId="{1820BCF2-CB5D-45F8-8200-BE38269AAE61}" destId="{264280FA-B305-4447-B255-99FF6000B8A4}" srcOrd="2" destOrd="0" parTransId="{5B17DA5D-0154-49AE-8C9B-5B1565537449}" sibTransId="{0D94D468-35BD-447B-AA46-6FFA39C1964A}"/>
    <dgm:cxn modelId="{271E4B5C-6CB9-47B6-BEB2-8AC1BDFFB20F}" type="presOf" srcId="{655FB84C-8E04-471C-AACD-D30D294DB89B}" destId="{4AD52D3B-DCAA-44C7-9B2B-65F7FCDD6FE6}" srcOrd="0" destOrd="1" presId="urn:microsoft.com/office/officeart/2005/8/layout/list1"/>
    <dgm:cxn modelId="{5326306E-A29D-4F31-8185-48EFA1BFC774}" srcId="{1820BCF2-CB5D-45F8-8200-BE38269AAE61}" destId="{A97E0C69-FAD8-4D3F-B43D-92278C3AE013}" srcOrd="0" destOrd="0" parTransId="{C94C116A-3C0D-4991-8E2B-BE46F1CEA2D6}" sibTransId="{FBFF885E-A170-4677-8683-C8DB9F334B1A}"/>
    <dgm:cxn modelId="{48CA8050-38DD-46A7-8778-39311E580BBF}" srcId="{42A3E8CD-EB86-4287-9806-A2B6336DF7E5}" destId="{1542397C-A233-46C9-A91E-3965C4A9C685}" srcOrd="1" destOrd="0" parTransId="{88331B1B-A20D-4AE3-A901-5FB1792AF3E4}" sibTransId="{78907633-2067-48B4-8C4E-9C77A34EE3AC}"/>
    <dgm:cxn modelId="{106E3476-8434-4CB7-BF6E-DFF47BCB5229}" type="presOf" srcId="{E602558D-ABFD-4F01-B35B-219CED383926}" destId="{EA4C4E4A-2FDB-4C9F-AF2A-46656711A201}" srcOrd="0" destOrd="1" presId="urn:microsoft.com/office/officeart/2005/8/layout/list1"/>
    <dgm:cxn modelId="{C989508C-4CD0-4C9C-B078-5887842D4CEA}" type="presOf" srcId="{1542397C-A233-46C9-A91E-3965C4A9C685}" destId="{79719734-410E-4CD0-A5EB-8A6B84837D05}" srcOrd="1" destOrd="0" presId="urn:microsoft.com/office/officeart/2005/8/layout/list1"/>
    <dgm:cxn modelId="{B775718C-ADAD-474D-A347-FECD6CA35C92}" type="presOf" srcId="{A97E0C69-FAD8-4D3F-B43D-92278C3AE013}" destId="{4AD52D3B-DCAA-44C7-9B2B-65F7FCDD6FE6}" srcOrd="0" destOrd="0" presId="urn:microsoft.com/office/officeart/2005/8/layout/list1"/>
    <dgm:cxn modelId="{8EDB88A1-2812-4540-8E6B-4D102B688F16}" srcId="{1542397C-A233-46C9-A91E-3965C4A9C685}" destId="{C5C1B12A-EE9B-4FEC-8868-4225C6174681}" srcOrd="2" destOrd="0" parTransId="{5F624C94-0B7B-4619-902C-B85857DEF6CF}" sibTransId="{36188790-A575-449C-9E9B-F304BACDD039}"/>
    <dgm:cxn modelId="{47FFE1A7-9B75-4675-92F3-28DA6D02192B}" type="presOf" srcId="{AFC5CFCF-FDF2-4B77-AD79-77DFB1CE7814}" destId="{EA4C4E4A-2FDB-4C9F-AF2A-46656711A201}" srcOrd="0" destOrd="0" presId="urn:microsoft.com/office/officeart/2005/8/layout/list1"/>
    <dgm:cxn modelId="{40097FA9-3F50-4F0D-B85B-FEFE40A66BB2}" type="presOf" srcId="{C5C1B12A-EE9B-4FEC-8868-4225C6174681}" destId="{EA4C4E4A-2FDB-4C9F-AF2A-46656711A201}" srcOrd="0" destOrd="2" presId="urn:microsoft.com/office/officeart/2005/8/layout/list1"/>
    <dgm:cxn modelId="{D9E710B0-83E0-4AAC-A27B-6439504ECCBD}" srcId="{1820BCF2-CB5D-45F8-8200-BE38269AAE61}" destId="{655FB84C-8E04-471C-AACD-D30D294DB89B}" srcOrd="1" destOrd="0" parTransId="{20521D6C-838F-4E6A-AD43-D3B345A37671}" sibTransId="{DE6BAF78-482B-412B-8289-9DC91F7E6805}"/>
    <dgm:cxn modelId="{0D3409B1-0856-43E3-908A-210024072208}" type="presOf" srcId="{1542397C-A233-46C9-A91E-3965C4A9C685}" destId="{33A5B3D4-B24A-466B-85CD-51E4C8D9729D}" srcOrd="0" destOrd="0" presId="urn:microsoft.com/office/officeart/2005/8/layout/list1"/>
    <dgm:cxn modelId="{3AA910B4-549F-49C1-B80D-9424605A8AB6}" type="presOf" srcId="{1820BCF2-CB5D-45F8-8200-BE38269AAE61}" destId="{BDDE088E-EED3-4CED-9222-EE2947B26DAF}" srcOrd="1" destOrd="0" presId="urn:microsoft.com/office/officeart/2005/8/layout/list1"/>
    <dgm:cxn modelId="{6AA6C0BA-F52C-457A-9244-A2C95CDB25EA}" type="presOf" srcId="{264280FA-B305-4447-B255-99FF6000B8A4}" destId="{4AD52D3B-DCAA-44C7-9B2B-65F7FCDD6FE6}" srcOrd="0" destOrd="2" presId="urn:microsoft.com/office/officeart/2005/8/layout/list1"/>
    <dgm:cxn modelId="{936704C3-5975-45AB-8C19-AF6F32778064}" type="presOf" srcId="{1820BCF2-CB5D-45F8-8200-BE38269AAE61}" destId="{79F6A052-8EFA-4060-901B-90194498D5DA}" srcOrd="0" destOrd="0" presId="urn:microsoft.com/office/officeart/2005/8/layout/list1"/>
    <dgm:cxn modelId="{3A572ED8-E1DC-47C5-B9F2-19139A0A9A24}" srcId="{1542397C-A233-46C9-A91E-3965C4A9C685}" destId="{E602558D-ABFD-4F01-B35B-219CED383926}" srcOrd="1" destOrd="0" parTransId="{7609CFEF-5A79-4CC1-8B8F-E56A2ADE9AE3}" sibTransId="{F619AC87-3758-428A-9C06-306EAD1793A9}"/>
    <dgm:cxn modelId="{B23FFBE6-37E2-42FD-A4A8-301ED452E6C2}" srcId="{1542397C-A233-46C9-A91E-3965C4A9C685}" destId="{AFC5CFCF-FDF2-4B77-AD79-77DFB1CE7814}" srcOrd="0" destOrd="0" parTransId="{BCE045EE-4238-4A97-AA6F-9F476EBE8180}" sibTransId="{BAB7ACE9-7D7F-497E-92DC-C98189D19DC6}"/>
    <dgm:cxn modelId="{0F76BE41-5540-4144-A291-438DD47C32FD}" type="presParOf" srcId="{4302F2D4-B4E8-46FD-B1B4-3212CBFC2CBB}" destId="{035A0592-7738-4185-A576-9E4B85F4C38D}" srcOrd="0" destOrd="0" presId="urn:microsoft.com/office/officeart/2005/8/layout/list1"/>
    <dgm:cxn modelId="{83A097D7-D47A-4264-B9E5-89A332175B91}" type="presParOf" srcId="{035A0592-7738-4185-A576-9E4B85F4C38D}" destId="{79F6A052-8EFA-4060-901B-90194498D5DA}" srcOrd="0" destOrd="0" presId="urn:microsoft.com/office/officeart/2005/8/layout/list1"/>
    <dgm:cxn modelId="{2D6BE131-907F-4150-92EB-1F5DE2447571}" type="presParOf" srcId="{035A0592-7738-4185-A576-9E4B85F4C38D}" destId="{BDDE088E-EED3-4CED-9222-EE2947B26DAF}" srcOrd="1" destOrd="0" presId="urn:microsoft.com/office/officeart/2005/8/layout/list1"/>
    <dgm:cxn modelId="{0A7220AB-7995-4D91-BE3E-487589DF7467}" type="presParOf" srcId="{4302F2D4-B4E8-46FD-B1B4-3212CBFC2CBB}" destId="{10304268-65CD-4DB2-8A08-DDF254A4986D}" srcOrd="1" destOrd="0" presId="urn:microsoft.com/office/officeart/2005/8/layout/list1"/>
    <dgm:cxn modelId="{F6A88774-508D-44DF-A643-0AC7DEDFD145}" type="presParOf" srcId="{4302F2D4-B4E8-46FD-B1B4-3212CBFC2CBB}" destId="{4AD52D3B-DCAA-44C7-9B2B-65F7FCDD6FE6}" srcOrd="2" destOrd="0" presId="urn:microsoft.com/office/officeart/2005/8/layout/list1"/>
    <dgm:cxn modelId="{AE2298B0-F23D-4385-8FAF-E0FD1FB39327}" type="presParOf" srcId="{4302F2D4-B4E8-46FD-B1B4-3212CBFC2CBB}" destId="{7CA61BE4-156D-45FE-A607-4E43F4641B4A}" srcOrd="3" destOrd="0" presId="urn:microsoft.com/office/officeart/2005/8/layout/list1"/>
    <dgm:cxn modelId="{58E67278-872E-4D26-B4A7-E74295C2121C}" type="presParOf" srcId="{4302F2D4-B4E8-46FD-B1B4-3212CBFC2CBB}" destId="{CE2601F6-D2C2-4573-BEA7-8F4B8E6C2071}" srcOrd="4" destOrd="0" presId="urn:microsoft.com/office/officeart/2005/8/layout/list1"/>
    <dgm:cxn modelId="{84D5270A-4161-4FA7-BB6C-34884E814075}" type="presParOf" srcId="{CE2601F6-D2C2-4573-BEA7-8F4B8E6C2071}" destId="{33A5B3D4-B24A-466B-85CD-51E4C8D9729D}" srcOrd="0" destOrd="0" presId="urn:microsoft.com/office/officeart/2005/8/layout/list1"/>
    <dgm:cxn modelId="{C5F33A66-2A98-40E7-8270-60F3775CD151}" type="presParOf" srcId="{CE2601F6-D2C2-4573-BEA7-8F4B8E6C2071}" destId="{79719734-410E-4CD0-A5EB-8A6B84837D05}" srcOrd="1" destOrd="0" presId="urn:microsoft.com/office/officeart/2005/8/layout/list1"/>
    <dgm:cxn modelId="{E128DCD5-96F9-43F2-8E21-1DC92B47A57D}" type="presParOf" srcId="{4302F2D4-B4E8-46FD-B1B4-3212CBFC2CBB}" destId="{F3CAF7DE-F157-495D-90F1-6AF1855CE6FD}" srcOrd="5" destOrd="0" presId="urn:microsoft.com/office/officeart/2005/8/layout/list1"/>
    <dgm:cxn modelId="{57F7ED85-D6FC-41AF-8958-3DA8456C2CFD}" type="presParOf" srcId="{4302F2D4-B4E8-46FD-B1B4-3212CBFC2CBB}" destId="{EA4C4E4A-2FDB-4C9F-AF2A-46656711A20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005A5B-D80C-4F01-84DD-123565430565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7DA3FDD-FDC9-46F9-A0D6-AFB1A1953B0A}">
      <dgm:prSet/>
      <dgm:spPr/>
      <dgm:t>
        <a:bodyPr/>
        <a:lstStyle/>
        <a:p>
          <a:r>
            <a:rPr lang="en-US" dirty="0"/>
            <a:t>Space Y, are highly motivated to compete in this race to provide a cost efficient commercial &amp; civilian spaceflights.</a:t>
          </a:r>
        </a:p>
      </dgm:t>
    </dgm:pt>
    <dgm:pt modelId="{4570996F-4295-4F5E-A84F-25E86FD00B32}" type="parTrans" cxnId="{9E64311C-7DC0-4905-9715-EB00C803D535}">
      <dgm:prSet/>
      <dgm:spPr/>
      <dgm:t>
        <a:bodyPr/>
        <a:lstStyle/>
        <a:p>
          <a:endParaRPr lang="en-US"/>
        </a:p>
      </dgm:t>
    </dgm:pt>
    <dgm:pt modelId="{B67E187D-67A2-4FDB-AB5A-598AE25C2EE0}" type="sibTrans" cxnId="{9E64311C-7DC0-4905-9715-EB00C803D535}">
      <dgm:prSet/>
      <dgm:spPr/>
      <dgm:t>
        <a:bodyPr/>
        <a:lstStyle/>
        <a:p>
          <a:endParaRPr lang="en-US"/>
        </a:p>
      </dgm:t>
    </dgm:pt>
    <dgm:pt modelId="{A4EFF022-0A15-4A4D-AA64-B3FC4FDA9FA2}">
      <dgm:prSet/>
      <dgm:spPr/>
      <dgm:t>
        <a:bodyPr/>
        <a:lstStyle/>
        <a:p>
          <a:pPr rtl="0"/>
          <a:r>
            <a:rPr lang="en-US" dirty="0"/>
            <a:t>Joining the likes of Virgin Galactic, Blue Origin &amp; Space X to make space travel affordable</a:t>
          </a:r>
          <a:r>
            <a:rPr lang="en-US" dirty="0">
              <a:latin typeface="Calibri Light" panose="020F0302020204030204"/>
            </a:rPr>
            <a:t>. </a:t>
          </a:r>
        </a:p>
      </dgm:t>
    </dgm:pt>
    <dgm:pt modelId="{89471AD3-E400-4CB1-AAB1-6668FE273969}" type="parTrans" cxnId="{27D617CC-39E3-4E93-B0F7-12586265F852}">
      <dgm:prSet/>
      <dgm:spPr/>
      <dgm:t>
        <a:bodyPr/>
        <a:lstStyle/>
        <a:p>
          <a:endParaRPr lang="en-US"/>
        </a:p>
      </dgm:t>
    </dgm:pt>
    <dgm:pt modelId="{38F38725-CAD5-492A-8121-C7AF07133E1A}" type="sibTrans" cxnId="{27D617CC-39E3-4E93-B0F7-12586265F852}">
      <dgm:prSet/>
      <dgm:spPr/>
      <dgm:t>
        <a:bodyPr/>
        <a:lstStyle/>
        <a:p>
          <a:endParaRPr lang="en-US"/>
        </a:p>
      </dgm:t>
    </dgm:pt>
    <dgm:pt modelId="{ADEA4286-ACD7-4C70-A6DA-89DEBB34D356}">
      <dgm:prSet/>
      <dgm:spPr/>
      <dgm:t>
        <a:bodyPr/>
        <a:lstStyle/>
        <a:p>
          <a:r>
            <a:rPr lang="en-US" dirty="0"/>
            <a:t>Spaceflight involves of 3 main components: First stage, Second stage &amp; Payload. </a:t>
          </a:r>
        </a:p>
      </dgm:t>
    </dgm:pt>
    <dgm:pt modelId="{2507FC88-3DB2-47D2-85D3-6041C470947D}" type="parTrans" cxnId="{02DDBBAE-55B2-4CA6-9BB0-7D0417D22623}">
      <dgm:prSet/>
      <dgm:spPr/>
      <dgm:t>
        <a:bodyPr/>
        <a:lstStyle/>
        <a:p>
          <a:endParaRPr lang="en-US"/>
        </a:p>
      </dgm:t>
    </dgm:pt>
    <dgm:pt modelId="{83F67B1F-FFB3-4073-813F-F5A58CFC5AB6}" type="sibTrans" cxnId="{02DDBBAE-55B2-4CA6-9BB0-7D0417D22623}">
      <dgm:prSet/>
      <dgm:spPr/>
      <dgm:t>
        <a:bodyPr/>
        <a:lstStyle/>
        <a:p>
          <a:endParaRPr lang="en-US"/>
        </a:p>
      </dgm:t>
    </dgm:pt>
    <dgm:pt modelId="{68562EF7-641F-4B6F-9E0C-34366379A51F}">
      <dgm:prSet/>
      <dgm:spPr/>
      <dgm:t>
        <a:bodyPr/>
        <a:lstStyle/>
        <a:p>
          <a:r>
            <a:rPr lang="en-US" dirty="0"/>
            <a:t>Of this, First stage which is the largest, is used to liftoff the payload out of Earth's orbit and       hence the most expensive component.</a:t>
          </a:r>
        </a:p>
      </dgm:t>
    </dgm:pt>
    <dgm:pt modelId="{83D174FD-CF99-4C6B-80B7-4A1A5CD47C07}" type="parTrans" cxnId="{D0C6BF58-B392-4A5F-94CE-25D9CD643E62}">
      <dgm:prSet/>
      <dgm:spPr/>
      <dgm:t>
        <a:bodyPr/>
        <a:lstStyle/>
        <a:p>
          <a:endParaRPr lang="en-US"/>
        </a:p>
      </dgm:t>
    </dgm:pt>
    <dgm:pt modelId="{21CDC727-6BCD-45DC-A5BA-10BF63BD2157}" type="sibTrans" cxnId="{D0C6BF58-B392-4A5F-94CE-25D9CD643E62}">
      <dgm:prSet/>
      <dgm:spPr/>
      <dgm:t>
        <a:bodyPr/>
        <a:lstStyle/>
        <a:p>
          <a:endParaRPr lang="en-US"/>
        </a:p>
      </dgm:t>
    </dgm:pt>
    <dgm:pt modelId="{18AC892B-EAE6-411D-8C41-6B8B7DCE61C1}">
      <dgm:prSet/>
      <dgm:spPr/>
      <dgm:t>
        <a:bodyPr/>
        <a:lstStyle/>
        <a:p>
          <a:r>
            <a:rPr lang="en-US" dirty="0"/>
            <a:t>If the first stage component can be reused, the cost of each flight can be drastically reduced by over 50%</a:t>
          </a:r>
        </a:p>
      </dgm:t>
    </dgm:pt>
    <dgm:pt modelId="{87ADD47C-051C-43B4-B5FC-3A8C2DEB7B7E}" type="parTrans" cxnId="{32F95BB5-AA1E-4788-8C2A-51C48ABEF52E}">
      <dgm:prSet/>
      <dgm:spPr/>
      <dgm:t>
        <a:bodyPr/>
        <a:lstStyle/>
        <a:p>
          <a:endParaRPr lang="en-US"/>
        </a:p>
      </dgm:t>
    </dgm:pt>
    <dgm:pt modelId="{6AE713A2-97E4-4ADE-9317-758A03A0E116}" type="sibTrans" cxnId="{32F95BB5-AA1E-4788-8C2A-51C48ABEF52E}">
      <dgm:prSet/>
      <dgm:spPr/>
      <dgm:t>
        <a:bodyPr/>
        <a:lstStyle/>
        <a:p>
          <a:endParaRPr lang="en-US"/>
        </a:p>
      </dgm:t>
    </dgm:pt>
    <dgm:pt modelId="{AF67D470-3961-4E8D-B0CC-0F793F186FD9}">
      <dgm:prSet/>
      <dgm:spPr/>
      <dgm:t>
        <a:bodyPr/>
        <a:lstStyle/>
        <a:p>
          <a:r>
            <a:rPr lang="en-US" dirty="0"/>
            <a:t>This study precisely analyzes launch data of SpaceX to determine how first stage can be returned back successfully to its landing base (launch site) for re-use in future missions. </a:t>
          </a:r>
        </a:p>
      </dgm:t>
    </dgm:pt>
    <dgm:pt modelId="{EEEDF8F1-DC55-4D5D-AB41-DD19170FE409}" type="parTrans" cxnId="{FD900224-03ED-4829-BD69-1239517BD839}">
      <dgm:prSet/>
      <dgm:spPr/>
      <dgm:t>
        <a:bodyPr/>
        <a:lstStyle/>
        <a:p>
          <a:endParaRPr lang="en-US"/>
        </a:p>
      </dgm:t>
    </dgm:pt>
    <dgm:pt modelId="{51DAE085-E7B5-43A3-82ED-F3D9FCB10A18}" type="sibTrans" cxnId="{FD900224-03ED-4829-BD69-1239517BD839}">
      <dgm:prSet/>
      <dgm:spPr/>
      <dgm:t>
        <a:bodyPr/>
        <a:lstStyle/>
        <a:p>
          <a:endParaRPr lang="en-US"/>
        </a:p>
      </dgm:t>
    </dgm:pt>
    <dgm:pt modelId="{371A73BC-0208-4C43-A009-412A3EEDB7BC}">
      <dgm:prSet phldr="0"/>
      <dgm:spPr/>
      <dgm:t>
        <a:bodyPr/>
        <a:lstStyle/>
        <a:p>
          <a:r>
            <a:rPr lang="en-US" dirty="0"/>
            <a:t>Biggest challenge to having a competitive spaceflight is the </a:t>
          </a:r>
          <a:r>
            <a:rPr lang="en-US" u="sng" dirty="0"/>
            <a:t>Cost of each launch mission</a:t>
          </a:r>
          <a:r>
            <a:rPr lang="en-US" dirty="0"/>
            <a:t>.</a:t>
          </a:r>
        </a:p>
      </dgm:t>
    </dgm:pt>
    <dgm:pt modelId="{8812F655-0281-4606-BF71-0C88FC677601}" type="parTrans" cxnId="{CA2A8F11-505A-4B07-A15D-65E8468707E9}">
      <dgm:prSet/>
      <dgm:spPr/>
    </dgm:pt>
    <dgm:pt modelId="{F966B542-AABB-47BD-9BD0-A2A2D39B402C}" type="sibTrans" cxnId="{CA2A8F11-505A-4B07-A15D-65E8468707E9}">
      <dgm:prSet/>
      <dgm:spPr/>
    </dgm:pt>
    <dgm:pt modelId="{6E70E1AF-2640-47D6-899D-D59CEB174FE9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 </a:t>
          </a:r>
          <a:r>
            <a:rPr lang="en-US" dirty="0"/>
            <a:t>Quoting PanAm in 1960 - "..dream of making a trip to space for an average civilian."</a:t>
          </a:r>
          <a:r>
            <a:rPr lang="en-US" dirty="0">
              <a:latin typeface="Calibri Light" panose="020F0302020204030204"/>
            </a:rPr>
            <a:t>                            </a:t>
          </a:r>
          <a:endParaRPr lang="en-US" dirty="0"/>
        </a:p>
      </dgm:t>
    </dgm:pt>
    <dgm:pt modelId="{FBFFF59F-15AE-40FF-A434-C9A30409F63B}" type="parTrans" cxnId="{658E644B-9EBA-4087-BC9D-DA72889EF68D}">
      <dgm:prSet/>
      <dgm:spPr/>
    </dgm:pt>
    <dgm:pt modelId="{4DDCC4C0-3350-4CEB-A167-C87D521FB7E5}" type="sibTrans" cxnId="{658E644B-9EBA-4087-BC9D-DA72889EF68D}">
      <dgm:prSet/>
      <dgm:spPr/>
    </dgm:pt>
    <dgm:pt modelId="{6CAF85AB-7812-42F8-B809-17BF96B56F4D}" type="pres">
      <dgm:prSet presAssocID="{85005A5B-D80C-4F01-84DD-123565430565}" presName="diagram" presStyleCnt="0">
        <dgm:presLayoutVars>
          <dgm:dir/>
          <dgm:resizeHandles val="exact"/>
        </dgm:presLayoutVars>
      </dgm:prSet>
      <dgm:spPr/>
    </dgm:pt>
    <dgm:pt modelId="{4B362375-BD01-4057-8612-5E60F225B3F5}" type="pres">
      <dgm:prSet presAssocID="{6E70E1AF-2640-47D6-899D-D59CEB174FE9}" presName="node" presStyleLbl="node1" presStyleIdx="0" presStyleCnt="8">
        <dgm:presLayoutVars>
          <dgm:bulletEnabled val="1"/>
        </dgm:presLayoutVars>
      </dgm:prSet>
      <dgm:spPr/>
    </dgm:pt>
    <dgm:pt modelId="{7C31F6BC-9533-4259-814B-A5A9EB77C517}" type="pres">
      <dgm:prSet presAssocID="{4DDCC4C0-3350-4CEB-A167-C87D521FB7E5}" presName="sibTrans" presStyleCnt="0"/>
      <dgm:spPr/>
    </dgm:pt>
    <dgm:pt modelId="{C8C9238D-5986-4C83-8ACC-9D17142813B8}" type="pres">
      <dgm:prSet presAssocID="{07DA3FDD-FDC9-46F9-A0D6-AFB1A1953B0A}" presName="node" presStyleLbl="node1" presStyleIdx="1" presStyleCnt="8">
        <dgm:presLayoutVars>
          <dgm:bulletEnabled val="1"/>
        </dgm:presLayoutVars>
      </dgm:prSet>
      <dgm:spPr/>
    </dgm:pt>
    <dgm:pt modelId="{1FF353F5-2448-45AD-81E8-E795074D90E5}" type="pres">
      <dgm:prSet presAssocID="{B67E187D-67A2-4FDB-AB5A-598AE25C2EE0}" presName="sibTrans" presStyleCnt="0"/>
      <dgm:spPr/>
    </dgm:pt>
    <dgm:pt modelId="{7A052F0D-D8F5-40BC-ADAE-09CCA1106F78}" type="pres">
      <dgm:prSet presAssocID="{A4EFF022-0A15-4A4D-AA64-B3FC4FDA9FA2}" presName="node" presStyleLbl="node1" presStyleIdx="2" presStyleCnt="8">
        <dgm:presLayoutVars>
          <dgm:bulletEnabled val="1"/>
        </dgm:presLayoutVars>
      </dgm:prSet>
      <dgm:spPr/>
    </dgm:pt>
    <dgm:pt modelId="{06D3A35D-9B76-4835-B4F8-019171D6F516}" type="pres">
      <dgm:prSet presAssocID="{38F38725-CAD5-492A-8121-C7AF07133E1A}" presName="sibTrans" presStyleCnt="0"/>
      <dgm:spPr/>
    </dgm:pt>
    <dgm:pt modelId="{449DD2E7-C87E-4591-9D6A-AE769EB2A69C}" type="pres">
      <dgm:prSet presAssocID="{371A73BC-0208-4C43-A009-412A3EEDB7BC}" presName="node" presStyleLbl="node1" presStyleIdx="3" presStyleCnt="8">
        <dgm:presLayoutVars>
          <dgm:bulletEnabled val="1"/>
        </dgm:presLayoutVars>
      </dgm:prSet>
      <dgm:spPr/>
    </dgm:pt>
    <dgm:pt modelId="{4789B3BB-AEB8-4B3B-A07A-8FD7241DFC4C}" type="pres">
      <dgm:prSet presAssocID="{F966B542-AABB-47BD-9BD0-A2A2D39B402C}" presName="sibTrans" presStyleCnt="0"/>
      <dgm:spPr/>
    </dgm:pt>
    <dgm:pt modelId="{E6117E35-FD82-4E15-A0F4-4375CF379F90}" type="pres">
      <dgm:prSet presAssocID="{ADEA4286-ACD7-4C70-A6DA-89DEBB34D356}" presName="node" presStyleLbl="node1" presStyleIdx="4" presStyleCnt="8">
        <dgm:presLayoutVars>
          <dgm:bulletEnabled val="1"/>
        </dgm:presLayoutVars>
      </dgm:prSet>
      <dgm:spPr/>
    </dgm:pt>
    <dgm:pt modelId="{751684D1-9FBD-445C-9894-9AFC4A1A8E60}" type="pres">
      <dgm:prSet presAssocID="{83F67B1F-FFB3-4073-813F-F5A58CFC5AB6}" presName="sibTrans" presStyleCnt="0"/>
      <dgm:spPr/>
    </dgm:pt>
    <dgm:pt modelId="{4CBB11A0-864F-4C4E-A9C4-6F6374CAA863}" type="pres">
      <dgm:prSet presAssocID="{68562EF7-641F-4B6F-9E0C-34366379A51F}" presName="node" presStyleLbl="node1" presStyleIdx="5" presStyleCnt="8">
        <dgm:presLayoutVars>
          <dgm:bulletEnabled val="1"/>
        </dgm:presLayoutVars>
      </dgm:prSet>
      <dgm:spPr/>
    </dgm:pt>
    <dgm:pt modelId="{5B32D01F-0C6C-4369-99F9-75492156121C}" type="pres">
      <dgm:prSet presAssocID="{21CDC727-6BCD-45DC-A5BA-10BF63BD2157}" presName="sibTrans" presStyleCnt="0"/>
      <dgm:spPr/>
    </dgm:pt>
    <dgm:pt modelId="{45FBE1D8-55E1-43BA-B2B5-45ECE7391CAD}" type="pres">
      <dgm:prSet presAssocID="{18AC892B-EAE6-411D-8C41-6B8B7DCE61C1}" presName="node" presStyleLbl="node1" presStyleIdx="6" presStyleCnt="8">
        <dgm:presLayoutVars>
          <dgm:bulletEnabled val="1"/>
        </dgm:presLayoutVars>
      </dgm:prSet>
      <dgm:spPr/>
    </dgm:pt>
    <dgm:pt modelId="{B9E1FCE2-C674-447E-B269-C828CFCCFB4D}" type="pres">
      <dgm:prSet presAssocID="{6AE713A2-97E4-4ADE-9317-758A03A0E116}" presName="sibTrans" presStyleCnt="0"/>
      <dgm:spPr/>
    </dgm:pt>
    <dgm:pt modelId="{C6ABED1A-4E3E-401D-BE0C-CC95242515B4}" type="pres">
      <dgm:prSet presAssocID="{AF67D470-3961-4E8D-B0CC-0F793F186FD9}" presName="node" presStyleLbl="node1" presStyleIdx="7" presStyleCnt="8">
        <dgm:presLayoutVars>
          <dgm:bulletEnabled val="1"/>
        </dgm:presLayoutVars>
      </dgm:prSet>
      <dgm:spPr/>
    </dgm:pt>
  </dgm:ptLst>
  <dgm:cxnLst>
    <dgm:cxn modelId="{A7677706-4427-48CC-888B-FC6C7CF256B1}" type="presOf" srcId="{18AC892B-EAE6-411D-8C41-6B8B7DCE61C1}" destId="{45FBE1D8-55E1-43BA-B2B5-45ECE7391CAD}" srcOrd="0" destOrd="0" presId="urn:microsoft.com/office/officeart/2005/8/layout/default"/>
    <dgm:cxn modelId="{9A7E4B0E-7A77-4D2C-9C9E-9038A618A390}" type="presOf" srcId="{6E70E1AF-2640-47D6-899D-D59CEB174FE9}" destId="{4B362375-BD01-4057-8612-5E60F225B3F5}" srcOrd="0" destOrd="0" presId="urn:microsoft.com/office/officeart/2005/8/layout/default"/>
    <dgm:cxn modelId="{CA2A8F11-505A-4B07-A15D-65E8468707E9}" srcId="{85005A5B-D80C-4F01-84DD-123565430565}" destId="{371A73BC-0208-4C43-A009-412A3EEDB7BC}" srcOrd="3" destOrd="0" parTransId="{8812F655-0281-4606-BF71-0C88FC677601}" sibTransId="{F966B542-AABB-47BD-9BD0-A2A2D39B402C}"/>
    <dgm:cxn modelId="{D6F2A11A-D8B7-4CEA-9A40-B20A5930187B}" type="presOf" srcId="{A4EFF022-0A15-4A4D-AA64-B3FC4FDA9FA2}" destId="{7A052F0D-D8F5-40BC-ADAE-09CCA1106F78}" srcOrd="0" destOrd="0" presId="urn:microsoft.com/office/officeart/2005/8/layout/default"/>
    <dgm:cxn modelId="{9E64311C-7DC0-4905-9715-EB00C803D535}" srcId="{85005A5B-D80C-4F01-84DD-123565430565}" destId="{07DA3FDD-FDC9-46F9-A0D6-AFB1A1953B0A}" srcOrd="1" destOrd="0" parTransId="{4570996F-4295-4F5E-A84F-25E86FD00B32}" sibTransId="{B67E187D-67A2-4FDB-AB5A-598AE25C2EE0}"/>
    <dgm:cxn modelId="{99623E1E-0828-43F5-A398-EE79C054D431}" type="presOf" srcId="{ADEA4286-ACD7-4C70-A6DA-89DEBB34D356}" destId="{E6117E35-FD82-4E15-A0F4-4375CF379F90}" srcOrd="0" destOrd="0" presId="urn:microsoft.com/office/officeart/2005/8/layout/default"/>
    <dgm:cxn modelId="{FD900224-03ED-4829-BD69-1239517BD839}" srcId="{85005A5B-D80C-4F01-84DD-123565430565}" destId="{AF67D470-3961-4E8D-B0CC-0F793F186FD9}" srcOrd="7" destOrd="0" parTransId="{EEEDF8F1-DC55-4D5D-AB41-DD19170FE409}" sibTransId="{51DAE085-E7B5-43A3-82ED-F3D9FCB10A18}"/>
    <dgm:cxn modelId="{6D88A661-E9FA-45C0-9E7A-51CADBB6BCF6}" type="presOf" srcId="{85005A5B-D80C-4F01-84DD-123565430565}" destId="{6CAF85AB-7812-42F8-B809-17BF96B56F4D}" srcOrd="0" destOrd="0" presId="urn:microsoft.com/office/officeart/2005/8/layout/default"/>
    <dgm:cxn modelId="{658E644B-9EBA-4087-BC9D-DA72889EF68D}" srcId="{85005A5B-D80C-4F01-84DD-123565430565}" destId="{6E70E1AF-2640-47D6-899D-D59CEB174FE9}" srcOrd="0" destOrd="0" parTransId="{FBFFF59F-15AE-40FF-A434-C9A30409F63B}" sibTransId="{4DDCC4C0-3350-4CEB-A167-C87D521FB7E5}"/>
    <dgm:cxn modelId="{D0C6BF58-B392-4A5F-94CE-25D9CD643E62}" srcId="{85005A5B-D80C-4F01-84DD-123565430565}" destId="{68562EF7-641F-4B6F-9E0C-34366379A51F}" srcOrd="5" destOrd="0" parTransId="{83D174FD-CF99-4C6B-80B7-4A1A5CD47C07}" sibTransId="{21CDC727-6BCD-45DC-A5BA-10BF63BD2157}"/>
    <dgm:cxn modelId="{8EC78B84-6AB7-4861-AE9D-C3D6E0708AE1}" type="presOf" srcId="{07DA3FDD-FDC9-46F9-A0D6-AFB1A1953B0A}" destId="{C8C9238D-5986-4C83-8ACC-9D17142813B8}" srcOrd="0" destOrd="0" presId="urn:microsoft.com/office/officeart/2005/8/layout/default"/>
    <dgm:cxn modelId="{6E5E029F-FD8D-436B-B19F-61DC2EB4C080}" type="presOf" srcId="{371A73BC-0208-4C43-A009-412A3EEDB7BC}" destId="{449DD2E7-C87E-4591-9D6A-AE769EB2A69C}" srcOrd="0" destOrd="0" presId="urn:microsoft.com/office/officeart/2005/8/layout/default"/>
    <dgm:cxn modelId="{02DDBBAE-55B2-4CA6-9BB0-7D0417D22623}" srcId="{85005A5B-D80C-4F01-84DD-123565430565}" destId="{ADEA4286-ACD7-4C70-A6DA-89DEBB34D356}" srcOrd="4" destOrd="0" parTransId="{2507FC88-3DB2-47D2-85D3-6041C470947D}" sibTransId="{83F67B1F-FFB3-4073-813F-F5A58CFC5AB6}"/>
    <dgm:cxn modelId="{32F95BB5-AA1E-4788-8C2A-51C48ABEF52E}" srcId="{85005A5B-D80C-4F01-84DD-123565430565}" destId="{18AC892B-EAE6-411D-8C41-6B8B7DCE61C1}" srcOrd="6" destOrd="0" parTransId="{87ADD47C-051C-43B4-B5FC-3A8C2DEB7B7E}" sibTransId="{6AE713A2-97E4-4ADE-9317-758A03A0E116}"/>
    <dgm:cxn modelId="{2AD07EBF-1FCB-4F9B-B676-9BFF04A197B5}" type="presOf" srcId="{68562EF7-641F-4B6F-9E0C-34366379A51F}" destId="{4CBB11A0-864F-4C4E-A9C4-6F6374CAA863}" srcOrd="0" destOrd="0" presId="urn:microsoft.com/office/officeart/2005/8/layout/default"/>
    <dgm:cxn modelId="{27D617CC-39E3-4E93-B0F7-12586265F852}" srcId="{85005A5B-D80C-4F01-84DD-123565430565}" destId="{A4EFF022-0A15-4A4D-AA64-B3FC4FDA9FA2}" srcOrd="2" destOrd="0" parTransId="{89471AD3-E400-4CB1-AAB1-6668FE273969}" sibTransId="{38F38725-CAD5-492A-8121-C7AF07133E1A}"/>
    <dgm:cxn modelId="{084C4CE7-6706-4B51-9DA4-05BE442E3451}" type="presOf" srcId="{AF67D470-3961-4E8D-B0CC-0F793F186FD9}" destId="{C6ABED1A-4E3E-401D-BE0C-CC95242515B4}" srcOrd="0" destOrd="0" presId="urn:microsoft.com/office/officeart/2005/8/layout/default"/>
    <dgm:cxn modelId="{DCE3763D-6BE9-456C-A2AB-7A3858CC293E}" type="presParOf" srcId="{6CAF85AB-7812-42F8-B809-17BF96B56F4D}" destId="{4B362375-BD01-4057-8612-5E60F225B3F5}" srcOrd="0" destOrd="0" presId="urn:microsoft.com/office/officeart/2005/8/layout/default"/>
    <dgm:cxn modelId="{D7176E21-B1B1-46AD-B3C1-C3ECC1EA7369}" type="presParOf" srcId="{6CAF85AB-7812-42F8-B809-17BF96B56F4D}" destId="{7C31F6BC-9533-4259-814B-A5A9EB77C517}" srcOrd="1" destOrd="0" presId="urn:microsoft.com/office/officeart/2005/8/layout/default"/>
    <dgm:cxn modelId="{58F48E42-06C7-4193-A5D9-B9E4600D3F61}" type="presParOf" srcId="{6CAF85AB-7812-42F8-B809-17BF96B56F4D}" destId="{C8C9238D-5986-4C83-8ACC-9D17142813B8}" srcOrd="2" destOrd="0" presId="urn:microsoft.com/office/officeart/2005/8/layout/default"/>
    <dgm:cxn modelId="{469C915D-1DF8-4C6B-8090-199E59F4931F}" type="presParOf" srcId="{6CAF85AB-7812-42F8-B809-17BF96B56F4D}" destId="{1FF353F5-2448-45AD-81E8-E795074D90E5}" srcOrd="3" destOrd="0" presId="urn:microsoft.com/office/officeart/2005/8/layout/default"/>
    <dgm:cxn modelId="{21910314-0C75-4DB6-85B3-4FBCAC73FF92}" type="presParOf" srcId="{6CAF85AB-7812-42F8-B809-17BF96B56F4D}" destId="{7A052F0D-D8F5-40BC-ADAE-09CCA1106F78}" srcOrd="4" destOrd="0" presId="urn:microsoft.com/office/officeart/2005/8/layout/default"/>
    <dgm:cxn modelId="{F6B07E6C-A0B3-49F1-BD30-2B805579F051}" type="presParOf" srcId="{6CAF85AB-7812-42F8-B809-17BF96B56F4D}" destId="{06D3A35D-9B76-4835-B4F8-019171D6F516}" srcOrd="5" destOrd="0" presId="urn:microsoft.com/office/officeart/2005/8/layout/default"/>
    <dgm:cxn modelId="{51A98208-AAD5-4A09-ADFC-87509ED6B211}" type="presParOf" srcId="{6CAF85AB-7812-42F8-B809-17BF96B56F4D}" destId="{449DD2E7-C87E-4591-9D6A-AE769EB2A69C}" srcOrd="6" destOrd="0" presId="urn:microsoft.com/office/officeart/2005/8/layout/default"/>
    <dgm:cxn modelId="{AF319B79-0B84-44B4-80CE-DAD19B343DB1}" type="presParOf" srcId="{6CAF85AB-7812-42F8-B809-17BF96B56F4D}" destId="{4789B3BB-AEB8-4B3B-A07A-8FD7241DFC4C}" srcOrd="7" destOrd="0" presId="urn:microsoft.com/office/officeart/2005/8/layout/default"/>
    <dgm:cxn modelId="{92F31A27-972C-4C11-B7C9-F88CF0D04F86}" type="presParOf" srcId="{6CAF85AB-7812-42F8-B809-17BF96B56F4D}" destId="{E6117E35-FD82-4E15-A0F4-4375CF379F90}" srcOrd="8" destOrd="0" presId="urn:microsoft.com/office/officeart/2005/8/layout/default"/>
    <dgm:cxn modelId="{6D181BE7-3BEC-46E3-B8C3-9BBB609770B0}" type="presParOf" srcId="{6CAF85AB-7812-42F8-B809-17BF96B56F4D}" destId="{751684D1-9FBD-445C-9894-9AFC4A1A8E60}" srcOrd="9" destOrd="0" presId="urn:microsoft.com/office/officeart/2005/8/layout/default"/>
    <dgm:cxn modelId="{C1B04426-2E3A-4C7F-8AF3-B1881776766F}" type="presParOf" srcId="{6CAF85AB-7812-42F8-B809-17BF96B56F4D}" destId="{4CBB11A0-864F-4C4E-A9C4-6F6374CAA863}" srcOrd="10" destOrd="0" presId="urn:microsoft.com/office/officeart/2005/8/layout/default"/>
    <dgm:cxn modelId="{0ADDF1F3-5FD1-42DB-9777-21AFCF766A97}" type="presParOf" srcId="{6CAF85AB-7812-42F8-B809-17BF96B56F4D}" destId="{5B32D01F-0C6C-4369-99F9-75492156121C}" srcOrd="11" destOrd="0" presId="urn:microsoft.com/office/officeart/2005/8/layout/default"/>
    <dgm:cxn modelId="{EEFFB372-166E-4821-82C0-C96B1D650C47}" type="presParOf" srcId="{6CAF85AB-7812-42F8-B809-17BF96B56F4D}" destId="{45FBE1D8-55E1-43BA-B2B5-45ECE7391CAD}" srcOrd="12" destOrd="0" presId="urn:microsoft.com/office/officeart/2005/8/layout/default"/>
    <dgm:cxn modelId="{F5C05F69-461E-4028-8D54-F80B831B7720}" type="presParOf" srcId="{6CAF85AB-7812-42F8-B809-17BF96B56F4D}" destId="{B9E1FCE2-C674-447E-B269-C828CFCCFB4D}" srcOrd="13" destOrd="0" presId="urn:microsoft.com/office/officeart/2005/8/layout/default"/>
    <dgm:cxn modelId="{E49C0BF2-70DF-4B95-995C-6A9FC33F713A}" type="presParOf" srcId="{6CAF85AB-7812-42F8-B809-17BF96B56F4D}" destId="{C6ABED1A-4E3E-401D-BE0C-CC95242515B4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D52D3B-DCAA-44C7-9B2B-65F7FCDD6FE6}">
      <dsp:nvSpPr>
        <dsp:cNvPr id="0" name=""/>
        <dsp:cNvSpPr/>
      </dsp:nvSpPr>
      <dsp:spPr>
        <a:xfrm>
          <a:off x="0" y="239359"/>
          <a:ext cx="6666833" cy="211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33248" rIns="517420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Data collection/extraction using publicly available SpaceX API and webscraping through wikipedia.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Data cleaning, wrangling followed by exploratory data analysis to identify the set of data features that are co-related and have an impact on the prediction of outcomes.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Modelling of a predictive algorithm based on the extracted data and testing its accuracy for usage on real world data set.</a:t>
          </a:r>
        </a:p>
      </dsp:txBody>
      <dsp:txXfrm>
        <a:off x="0" y="239359"/>
        <a:ext cx="6666833" cy="2116800"/>
      </dsp:txXfrm>
    </dsp:sp>
    <dsp:sp modelId="{BDDE088E-EED3-4CED-9222-EE2947B26DAF}">
      <dsp:nvSpPr>
        <dsp:cNvPr id="0" name=""/>
        <dsp:cNvSpPr/>
      </dsp:nvSpPr>
      <dsp:spPr>
        <a:xfrm>
          <a:off x="333341" y="3199"/>
          <a:ext cx="4666783" cy="472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Methodology</a:t>
          </a:r>
        </a:p>
      </dsp:txBody>
      <dsp:txXfrm>
        <a:off x="356398" y="26256"/>
        <a:ext cx="4620669" cy="426206"/>
      </dsp:txXfrm>
    </dsp:sp>
    <dsp:sp modelId="{EA4C4E4A-2FDB-4C9F-AF2A-46656711A201}">
      <dsp:nvSpPr>
        <dsp:cNvPr id="0" name=""/>
        <dsp:cNvSpPr/>
      </dsp:nvSpPr>
      <dsp:spPr>
        <a:xfrm>
          <a:off x="0" y="2678719"/>
          <a:ext cx="6666833" cy="277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33248" rIns="517420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Extensive use of Pandas DataFrame library along with Database SQL statements to store and filter raw data. Cleansing and wrangling resulted in a dataset with just the right set of features needed for this project.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With help from python visualization libraries such as Matplotlib, Seaborn, Folium &amp; Plotly; features were identified that could have the most impact on the prediction of outcome.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Using prediction algorithms such as SVM, KNN, Classification Tree, Logistic Regression identify the most best suited to modelling of space launch data.</a:t>
          </a:r>
        </a:p>
      </dsp:txBody>
      <dsp:txXfrm>
        <a:off x="0" y="2678719"/>
        <a:ext cx="6666833" cy="2772000"/>
      </dsp:txXfrm>
    </dsp:sp>
    <dsp:sp modelId="{79719734-410E-4CD0-A5EB-8A6B84837D05}">
      <dsp:nvSpPr>
        <dsp:cNvPr id="0" name=""/>
        <dsp:cNvSpPr/>
      </dsp:nvSpPr>
      <dsp:spPr>
        <a:xfrm>
          <a:off x="333341" y="2442559"/>
          <a:ext cx="4666783" cy="472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Results</a:t>
          </a:r>
        </a:p>
      </dsp:txBody>
      <dsp:txXfrm>
        <a:off x="356398" y="2465616"/>
        <a:ext cx="4620669" cy="4262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362375-BD01-4057-8612-5E60F225B3F5}">
      <dsp:nvSpPr>
        <dsp:cNvPr id="0" name=""/>
        <dsp:cNvSpPr/>
      </dsp:nvSpPr>
      <dsp:spPr>
        <a:xfrm>
          <a:off x="814693" y="420"/>
          <a:ext cx="1867654" cy="11205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Calibri Light" panose="020F0302020204030204"/>
            </a:rPr>
            <a:t>  </a:t>
          </a:r>
          <a:r>
            <a:rPr lang="en-US" sz="1100" kern="1200" dirty="0"/>
            <a:t>Quoting PanAm in 1960 - "..dream of making a trip to space for an average civilian."</a:t>
          </a:r>
          <a:r>
            <a:rPr lang="en-US" sz="1100" kern="1200" dirty="0">
              <a:latin typeface="Calibri Light" panose="020F0302020204030204"/>
            </a:rPr>
            <a:t>                            </a:t>
          </a:r>
          <a:endParaRPr lang="en-US" sz="1100" kern="1200" dirty="0"/>
        </a:p>
      </dsp:txBody>
      <dsp:txXfrm>
        <a:off x="814693" y="420"/>
        <a:ext cx="1867654" cy="1120592"/>
      </dsp:txXfrm>
    </dsp:sp>
    <dsp:sp modelId="{C8C9238D-5986-4C83-8ACC-9D17142813B8}">
      <dsp:nvSpPr>
        <dsp:cNvPr id="0" name=""/>
        <dsp:cNvSpPr/>
      </dsp:nvSpPr>
      <dsp:spPr>
        <a:xfrm>
          <a:off x="2869113" y="420"/>
          <a:ext cx="1867654" cy="112059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Space Y, are highly motivated to compete in this race to provide a cost efficient commercial &amp; civilian spaceflights.</a:t>
          </a:r>
        </a:p>
      </dsp:txBody>
      <dsp:txXfrm>
        <a:off x="2869113" y="420"/>
        <a:ext cx="1867654" cy="1120592"/>
      </dsp:txXfrm>
    </dsp:sp>
    <dsp:sp modelId="{7A052F0D-D8F5-40BC-ADAE-09CCA1106F78}">
      <dsp:nvSpPr>
        <dsp:cNvPr id="0" name=""/>
        <dsp:cNvSpPr/>
      </dsp:nvSpPr>
      <dsp:spPr>
        <a:xfrm>
          <a:off x="814693" y="1307778"/>
          <a:ext cx="1867654" cy="11205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Joining the likes of Virgin Galactic, Blue Origin &amp; Space X to make space travel affordable</a:t>
          </a:r>
          <a:r>
            <a:rPr lang="en-US" sz="1100" kern="1200" dirty="0">
              <a:latin typeface="Calibri Light" panose="020F0302020204030204"/>
            </a:rPr>
            <a:t>. </a:t>
          </a:r>
        </a:p>
      </dsp:txBody>
      <dsp:txXfrm>
        <a:off x="814693" y="1307778"/>
        <a:ext cx="1867654" cy="1120592"/>
      </dsp:txXfrm>
    </dsp:sp>
    <dsp:sp modelId="{449DD2E7-C87E-4591-9D6A-AE769EB2A69C}">
      <dsp:nvSpPr>
        <dsp:cNvPr id="0" name=""/>
        <dsp:cNvSpPr/>
      </dsp:nvSpPr>
      <dsp:spPr>
        <a:xfrm>
          <a:off x="2869113" y="1307778"/>
          <a:ext cx="1867654" cy="112059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Biggest challenge to having a competitive spaceflight is the </a:t>
          </a:r>
          <a:r>
            <a:rPr lang="en-US" sz="1100" u="sng" kern="1200" dirty="0"/>
            <a:t>Cost of each launch mission</a:t>
          </a:r>
          <a:r>
            <a:rPr lang="en-US" sz="1100" kern="1200" dirty="0"/>
            <a:t>.</a:t>
          </a:r>
        </a:p>
      </dsp:txBody>
      <dsp:txXfrm>
        <a:off x="2869113" y="1307778"/>
        <a:ext cx="1867654" cy="1120592"/>
      </dsp:txXfrm>
    </dsp:sp>
    <dsp:sp modelId="{E6117E35-FD82-4E15-A0F4-4375CF379F90}">
      <dsp:nvSpPr>
        <dsp:cNvPr id="0" name=""/>
        <dsp:cNvSpPr/>
      </dsp:nvSpPr>
      <dsp:spPr>
        <a:xfrm>
          <a:off x="814693" y="2615137"/>
          <a:ext cx="1867654" cy="11205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Spaceflight involves of 3 main components: First stage, Second stage &amp; Payload. </a:t>
          </a:r>
        </a:p>
      </dsp:txBody>
      <dsp:txXfrm>
        <a:off x="814693" y="2615137"/>
        <a:ext cx="1867654" cy="1120592"/>
      </dsp:txXfrm>
    </dsp:sp>
    <dsp:sp modelId="{4CBB11A0-864F-4C4E-A9C4-6F6374CAA863}">
      <dsp:nvSpPr>
        <dsp:cNvPr id="0" name=""/>
        <dsp:cNvSpPr/>
      </dsp:nvSpPr>
      <dsp:spPr>
        <a:xfrm>
          <a:off x="2869113" y="2615137"/>
          <a:ext cx="1867654" cy="11205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Of this, First stage which is the largest, is used to liftoff the payload out of Earth's orbit and       hence the most expensive component.</a:t>
          </a:r>
        </a:p>
      </dsp:txBody>
      <dsp:txXfrm>
        <a:off x="2869113" y="2615137"/>
        <a:ext cx="1867654" cy="1120592"/>
      </dsp:txXfrm>
    </dsp:sp>
    <dsp:sp modelId="{45FBE1D8-55E1-43BA-B2B5-45ECE7391CAD}">
      <dsp:nvSpPr>
        <dsp:cNvPr id="0" name=""/>
        <dsp:cNvSpPr/>
      </dsp:nvSpPr>
      <dsp:spPr>
        <a:xfrm>
          <a:off x="814693" y="3922495"/>
          <a:ext cx="1867654" cy="112059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If the first stage component can be reused, the cost of each flight can be drastically reduced by over 50%</a:t>
          </a:r>
        </a:p>
      </dsp:txBody>
      <dsp:txXfrm>
        <a:off x="814693" y="3922495"/>
        <a:ext cx="1867654" cy="1120592"/>
      </dsp:txXfrm>
    </dsp:sp>
    <dsp:sp modelId="{C6ABED1A-4E3E-401D-BE0C-CC95242515B4}">
      <dsp:nvSpPr>
        <dsp:cNvPr id="0" name=""/>
        <dsp:cNvSpPr/>
      </dsp:nvSpPr>
      <dsp:spPr>
        <a:xfrm>
          <a:off x="2869113" y="3922495"/>
          <a:ext cx="1867654" cy="11205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This study precisely analyzes launch data of SpaceX to determine how first stage can be returned back successfully to its landing base (launch site) for re-use in future missions. </a:t>
          </a:r>
        </a:p>
      </dsp:txBody>
      <dsp:txXfrm>
        <a:off x="2869113" y="3922495"/>
        <a:ext cx="1867654" cy="11205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kramToprani/IBMDataAnalytics/blob/master/EDA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kramToprani/IBMDataAnalytics/blob/master/EDA_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kramToprani/IBMDataAnalytics/blob/master/EDA_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kramToprani/IBMDataAnalytics/blob/master/Interactive_Viz_Analysis_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kramToprani/IBMDataAnalytics/blob/master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kramToprani/IBMDataAnalytics/blob/master/ML%20Predic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VikramToprani/IBMDataAnalytics/tree/master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VikramToprani/IBMDataAnalytics/blob/master/SpaceX_Data.ipynb" TargetMode="External"/><Relationship Id="rId3" Type="http://schemas.openxmlformats.org/officeDocument/2006/relationships/hyperlink" Target="https://api.spacexdata.com/v4/launches/past" TargetMode="External"/><Relationship Id="rId7" Type="http://schemas.openxmlformats.org/officeDocument/2006/relationships/hyperlink" Target="https://api.spacexdata.com/v4/core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pi.spacexdata.com/v4/payloads/" TargetMode="External"/><Relationship Id="rId5" Type="http://schemas.openxmlformats.org/officeDocument/2006/relationships/hyperlink" Target="https://api.spacexdata.com/v4/launchpads/" TargetMode="External"/><Relationship Id="rId4" Type="http://schemas.openxmlformats.org/officeDocument/2006/relationships/hyperlink" Target="https://api.spacexdata.com/v4/rocket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kramToprani/IBMDataAnalytics/blob/master/Web_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/index.php?title=List_of_Falcon_9_and_Falcon_Heavy_launches&amp;oldid=102768692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Vikram TOPRANI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18 December 2021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51174"/>
            <a:ext cx="10600293" cy="5271487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collected from different sources are to be cleaned and normalized to be able to apply functions and processes.</a:t>
            </a:r>
          </a:p>
          <a:p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Raw data consists of various data types such as numbers, words, special characters,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boolean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(Yes/No, True/False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etc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), empty values. Under "Data Wrangling" such differential types are streamlined.</a:t>
            </a:r>
            <a:endParaRPr lang="en-US" sz="2000">
              <a:solidFill>
                <a:schemeClr val="accent3">
                  <a:lumMod val="25000"/>
                </a:schemeClr>
              </a:solidFill>
              <a:latin typeface="Calibri" panose="020F0502020204030204"/>
              <a:cs typeface="Calibri" panose="020F0502020204030204"/>
            </a:endParaRPr>
          </a:p>
          <a:p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 panose="020F0502020204030204"/>
              </a:rPr>
              <a:t>The below mentioned normalization was applied on the Falcon 9 data:</a:t>
            </a:r>
          </a:p>
          <a:p>
            <a:pPr lvl="1"/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 panose="020F0502020204030204"/>
              </a:rPr>
              <a:t>Identify columns with numeric and categorical values</a:t>
            </a:r>
          </a:p>
          <a:p>
            <a:pPr lvl="1"/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Identify columns with missing numeric values and populate them with mean/median for entire column set.</a:t>
            </a:r>
          </a:p>
          <a:p>
            <a:pPr lvl="1"/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 panose="020F0502020204030204"/>
              </a:rPr>
              <a:t>Determine the number of launches from each site.</a:t>
            </a:r>
          </a:p>
          <a:p>
            <a:pPr lvl="1"/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 panose="020F0502020204030204"/>
              </a:rPr>
              <a:t>Determine the number &amp; type of orbits to which payloads were sent to.</a:t>
            </a:r>
          </a:p>
          <a:p>
            <a:pPr lvl="1"/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 panose="020F0502020204030204"/>
              </a:rPr>
              <a:t>Determine the number and occurrence of mission outcome for each orbit.</a:t>
            </a:r>
          </a:p>
          <a:p>
            <a:pPr lvl="1"/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 panose="020F0502020204030204"/>
              </a:rPr>
              <a:t>Based on "outcome" column, introduce a "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/>
                <a:cs typeface="Calibri" panose="020F0502020204030204"/>
              </a:rPr>
              <a:t>landing_class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 panose="020F0502020204030204"/>
              </a:rPr>
              <a:t>" column that consolidates different values into binary (0,1) representing unsuccessful &amp; successful landings.</a:t>
            </a:r>
          </a:p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cs typeface="Calibri" panose="020F0502020204030204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URL - Data Wrangling</a:t>
            </a:r>
            <a:endParaRPr lang="en-US">
              <a:solidFill>
                <a:schemeClr val="accent3">
                  <a:lumMod val="25000"/>
                </a:schemeClr>
              </a:solidFill>
              <a:cs typeface="Calibri"/>
            </a:endParaRP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79927"/>
            <a:ext cx="10608230" cy="479703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involves identification of various data "features" that could be related and potentially predict the expected "outcomes".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SpaceY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the below relationships were evaluated using charts from 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matplotlib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and 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seaborn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identify the right set of features needed to determine landing success rates 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-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Abad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Flight number vs. Payload mass - scatter plot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 panose="020F0502020204030204"/>
              </a:rPr>
              <a:t>With increased number of attempts, the success rate increased</a:t>
            </a:r>
            <a:endParaRPr lang="en-US" sz="1400">
              <a:solidFill>
                <a:schemeClr val="accent3">
                  <a:lumMod val="25000"/>
                </a:schemeClr>
              </a:solidFill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 panose="020F0502020204030204"/>
              </a:rPr>
              <a:t>Flight number vs. Launch sites - scatter plot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With increase number of attempts per launch site, success increased.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 panose="020F0502020204030204"/>
              </a:rPr>
              <a:t>Payload mass vs. Launch sites – scatter plot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 panose="020F0502020204030204"/>
              </a:rPr>
              <a:t>Sites that cater to larger payloads and yet have a greater success ratio.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 panose="020F0502020204030204"/>
              </a:rPr>
              <a:t>Orbit type vs. Success rate – bar chart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Success rate of landing after the mission to a specific orbital distance</a:t>
            </a:r>
          </a:p>
          <a:p>
            <a:endParaRPr lang="en-US" sz="2000" dirty="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 - I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79927"/>
            <a:ext cx="10608230" cy="479703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Flight number vs. Orbit type – scatter plot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Success rate of mission with increase in flights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Payload mass vs. Orbit type – scatter plot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Co-relation between payload mass and the orbital distance. 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Success rate vs. Launch date/year - line chart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 panose="020F0502020204030204"/>
              </a:rPr>
              <a:t>Co-relation of number of years of missions and improvements in technology.</a:t>
            </a:r>
            <a:endParaRPr lang="en-US" sz="1400">
              <a:solidFill>
                <a:schemeClr val="accent3">
                  <a:lumMod val="25000"/>
                </a:schemeClr>
              </a:solidFill>
              <a:latin typeface="Abadi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 panose="020F0502020204030204"/>
              </a:rPr>
              <a:t>Based on the above insights, it was apparent how each variable would affect success rate. Hence, these variables then formed the "features" used for future predictions.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Calibri" panose="020F0502020204030204"/>
              <a:cs typeface="Calibri" panose="020F0502020204030204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rgbClr val="292929"/>
              </a:solidFill>
              <a:latin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 panose="020F0502020204030204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URL - EDA with Visualization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sz="2200" dirty="0">
              <a:solidFill>
                <a:srgbClr val="292929"/>
              </a:solidFill>
              <a:latin typeface="Abadi"/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 - II</a:t>
            </a:r>
          </a:p>
        </p:txBody>
      </p:sp>
    </p:spTree>
    <p:extLst>
      <p:ext uri="{BB962C8B-B14F-4D97-AF65-F5344CB8AC3E}">
        <p14:creationId xmlns:p14="http://schemas.microsoft.com/office/powerpoint/2010/main" val="2060888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47142"/>
            <a:ext cx="10651362" cy="4710771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Store the dataset in CSV format into a Database.</a:t>
            </a:r>
            <a:endParaRPr lang="en-US" sz="24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Identify all distinct launch sites</a:t>
            </a:r>
            <a:endParaRPr lang="en-US" sz="24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Extract 5 records that have launch site beginning with 'CCA'</a:t>
            </a:r>
            <a:endParaRPr lang="en-US" sz="24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Extract total payload mass over all missions carried by boosters launched by NASA</a:t>
            </a:r>
            <a:endParaRPr lang="en-US" sz="24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Extract 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/>
              </a:rPr>
              <a:t>List the date when the first successful landing outcome in ground pad was achieved</a:t>
            </a:r>
            <a:endParaRPr lang="en-US" sz="2400" dirty="0" err="1">
              <a:solidFill>
                <a:schemeClr val="accent3">
                  <a:lumMod val="25000"/>
                </a:schemeClr>
              </a:solidFill>
              <a:latin typeface="Abadi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cs typeface="Calibri" panose="020F0502020204030204"/>
            </a:endParaRPr>
          </a:p>
          <a:p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 - I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47142"/>
            <a:ext cx="10651362" cy="4710771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 panose="020F0502020204030204"/>
              </a:rPr>
              <a:t>Extract </a:t>
            </a:r>
            <a:r>
              <a:rPr lang="en-US" sz="2400" dirty="0">
                <a:latin typeface="Abadi"/>
              </a:rPr>
              <a:t>names of the boosters which have success in drone ship and have payload mass greater than 4000 but less than 6000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/>
              </a:rPr>
              <a:t>List the total number of successful and failure mission outcomes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/>
              </a:rPr>
              <a:t>List the names of the booster versions which have carried the maximum payload mass.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/>
                <a:ea typeface="+mn-lt"/>
                <a:cs typeface="+mn-lt"/>
              </a:rPr>
              <a:t>List the failed landing outcomes in drone ship, their booster versions, and launch site names for in year 2015</a:t>
            </a:r>
          </a:p>
          <a:p>
            <a:r>
              <a:rPr lang="en-US" sz="2400" dirty="0">
                <a:latin typeface="Abadi"/>
              </a:rPr>
              <a:t>Rank the count of landing outcomes between the date 2010-06-04 and 2017-03-20, in descending order</a:t>
            </a:r>
            <a:endParaRPr lang="en-US" sz="2400" dirty="0">
              <a:latin typeface="Abad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 panose="020F0502020204030204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URL - EDA with SQL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 - II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22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443734"/>
            <a:ext cx="10515600" cy="478265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 Interactive Map helps to visually analyze the data points and it's proximities.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Folium, data points were plotted on a map with circles, markers, lines allowing zoom in/out.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enables to deep dive into characteristics/features of specific data record.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Reviewing data on maps enables new threads of analysis/investigation such as the importance of launch location and it's proximities to modes of transport.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URL - Interactive Maps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37436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Dash provides an interactive dashboard with data filters enabling multi-dimensional graphical views.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Here, we've used 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Pie chart to depict Launch success ratio with a filter to view graph per Launch site.</a:t>
            </a:r>
            <a:endParaRPr lang="en-US" sz="2000">
              <a:solidFill>
                <a:schemeClr val="accent3">
                  <a:lumMod val="25000"/>
                </a:schemeClr>
              </a:solidFill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 depicting co-relation between Payload mass &amp; Success ratio for the Launch site selected above from dashboard. This scatter plot is enabled with an interactive slider to filter graphical data for a selected range of payload mass carried by launch.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 Additionally, color coded markers on the scatter plot enable distinguishing the Boosters used on those launches.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URL - Plotly Dashboard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23059"/>
            <a:ext cx="9745589" cy="475390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sz="2200" dirty="0">
                <a:latin typeface="Abadi"/>
                <a:ea typeface="+mn-lt"/>
                <a:cs typeface="+mn-lt"/>
              </a:rPr>
              <a:t>Extracted Launch Outcome 'target' feature from dataset (Y).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sz="2200" dirty="0">
                <a:latin typeface="Abadi"/>
                <a:ea typeface="+mn-lt"/>
                <a:cs typeface="+mn-lt"/>
              </a:rPr>
              <a:t>Standardized remaining launch dataset using Standard Scaler method (X).</a:t>
            </a:r>
          </a:p>
          <a:p>
            <a:r>
              <a:rPr lang="en-US" sz="2200" dirty="0">
                <a:latin typeface="Abadi"/>
                <a:ea typeface="+mn-lt"/>
                <a:cs typeface="+mn-lt"/>
              </a:rPr>
              <a:t>Split the above preprocessed (X,Y) data into training and testing sets using the function </a:t>
            </a:r>
            <a:r>
              <a:rPr lang="en-US" sz="2200" dirty="0" err="1">
                <a:latin typeface="Abadi"/>
                <a:ea typeface="+mn-lt"/>
                <a:cs typeface="+mn-lt"/>
              </a:rPr>
              <a:t>train_test_split</a:t>
            </a:r>
            <a:r>
              <a:rPr lang="en-US" sz="2200" dirty="0">
                <a:latin typeface="Abadi"/>
                <a:ea typeface="+mn-lt"/>
                <a:cs typeface="+mn-lt"/>
              </a:rPr>
              <a:t>. </a:t>
            </a:r>
            <a:endParaRPr lang="en-US">
              <a:latin typeface="Abadi"/>
              <a:ea typeface="+mn-lt"/>
              <a:cs typeface="+mn-lt"/>
            </a:endParaRPr>
          </a:p>
          <a:p>
            <a:r>
              <a:rPr lang="en-US" sz="2200" dirty="0">
                <a:latin typeface="Abadi"/>
                <a:ea typeface="+mn-lt"/>
                <a:cs typeface="+mn-lt"/>
              </a:rPr>
              <a:t>The training data was fed into classification models (</a:t>
            </a:r>
            <a:r>
              <a:rPr lang="en-US" sz="2200" dirty="0">
                <a:ea typeface="+mn-lt"/>
                <a:cs typeface="+mn-lt"/>
              </a:rPr>
              <a:t>SVM, Classification Trees and Logistic Regression) </a:t>
            </a:r>
            <a:r>
              <a:rPr lang="en-US" sz="2200" dirty="0">
                <a:latin typeface="Abadi"/>
                <a:ea typeface="+mn-lt"/>
                <a:cs typeface="+mn-lt"/>
              </a:rPr>
              <a:t>with multiple evaluation parameters and the "Hyperparameter" with best score identified.</a:t>
            </a:r>
          </a:p>
          <a:p>
            <a:r>
              <a:rPr lang="en-US" sz="2200" dirty="0">
                <a:latin typeface="Abadi"/>
                <a:ea typeface="+mn-lt"/>
                <a:cs typeface="+mn-lt"/>
              </a:rPr>
              <a:t>Using this hyperparameter, the classification function was invoked on the test data, and output compared with </a:t>
            </a:r>
            <a:r>
              <a:rPr lang="en-US" sz="2200" dirty="0" err="1">
                <a:latin typeface="Abadi"/>
                <a:ea typeface="+mn-lt"/>
                <a:cs typeface="+mn-lt"/>
              </a:rPr>
              <a:t>it's</a:t>
            </a:r>
            <a:r>
              <a:rPr lang="en-US" sz="2200" dirty="0">
                <a:latin typeface="Abadi"/>
                <a:ea typeface="+mn-lt"/>
                <a:cs typeface="+mn-lt"/>
              </a:rPr>
              <a:t> 'target' feature to identify the model prediction accuracy.</a:t>
            </a:r>
            <a:endParaRPr lang="en-US" dirty="0"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GitHub URL - Predictive Analysis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  <p:pic>
        <p:nvPicPr>
          <p:cNvPr id="2" name="Picture 2" descr="A picture containing person&#10;&#10;Description automatically generated">
            <a:extLst>
              <a:ext uri="{FF2B5EF4-FFF2-40B4-BE49-F238E27FC236}">
                <a16:creationId xmlns:a16="http://schemas.microsoft.com/office/drawing/2014/main" id="{9B9D94DA-DD24-48DC-8690-3C845BE38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1155" y="1508904"/>
            <a:ext cx="6236896" cy="471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1439174"/>
            <a:ext cx="4766124" cy="494739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Legend: Class 1 = Successful landing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 depicts clearly that with mission /trials increasing, success rate has improved.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initial 20-25 missions largely used CCAFS launch site albeit with a mix of success and failure landing.</a:t>
            </a:r>
            <a:endParaRPr lang="en-CA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Next 20-25 missions were completely launched from VAFB &amp; KSC with a good ratio of successes.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then on, moving back to CCAFS showcases a positive trend and a better landing success.</a:t>
            </a:r>
            <a:endParaRPr lang="en-CA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9D2E5581-972E-4552-B7A3-B52F07503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363" y="1439318"/>
            <a:ext cx="5316746" cy="469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08399"/>
            <a:ext cx="5600011" cy="470298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Legend: Class 1 = Successful landing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CCAFS site has had a mix of success/failure rate for payload </a:t>
            </a:r>
            <a:r>
              <a:rPr lang="en-CA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mass</a:t>
            </a: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 </a:t>
            </a:r>
            <a:r>
              <a:rPr lang="en-CA" sz="1800" dirty="0" err="1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upto</a:t>
            </a: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 7000 with low co-relation.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But for the heaviest payloads of &gt;12k, it has the highest success rates.</a:t>
            </a:r>
            <a:endParaRPr lang="en-CA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VAFB site has not had launches with payload mass &gt; 10k</a:t>
            </a:r>
            <a:endParaRPr lang="en-CA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KSC has had few launches &gt; 10k that too with a good success ratio.</a:t>
            </a:r>
            <a:endParaRPr lang="en-CA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KSC has a better positive result for launches with mass &lt; 5k</a:t>
            </a:r>
            <a:endParaRPr lang="en-CA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7F0B141-FF58-471D-BC14-818C33766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062" y="1407581"/>
            <a:ext cx="5014821" cy="470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06379"/>
            <a:ext cx="5542502" cy="448732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latin typeface="Abadi"/>
                <a:ea typeface="+mn-lt"/>
                <a:cs typeface="+mn-lt"/>
              </a:rPr>
              <a:t>Legend: Class axis depicts mean values of success rate for all launches against each Orbit type.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000000"/>
                </a:solidFill>
                <a:latin typeface="Abadi"/>
                <a:cs typeface="Calibri"/>
              </a:rPr>
              <a:t>Launches to orbits ES-LI, GEO, HEO and SSO have a 100% success ratio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000000"/>
                </a:solidFill>
                <a:latin typeface="Abadi"/>
                <a:cs typeface="Calibri"/>
              </a:rPr>
              <a:t>While GEO &amp; GTO are at similar distance from Earth's equator, the co-relation in terms of success landings do not give a clear indication of this feature.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000000"/>
                </a:solidFill>
                <a:latin typeface="Abadi"/>
                <a:cs typeface="Calibri"/>
              </a:rPr>
              <a:t>Hence, it is important to evaluate the co-relation between features of Flight number and Payload with Orbit type.</a:t>
            </a:r>
            <a:endParaRPr lang="en-US" sz="1800" dirty="0">
              <a:latin typeface="Abadi"/>
              <a:cs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F1BFAAAC-21E8-4719-ABA2-722B050DA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929" y="1508725"/>
            <a:ext cx="5101086" cy="371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394021"/>
            <a:ext cx="5671898" cy="448732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Legend: Class 1 = Successful landing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Scatter plot depicts that missions have been consistently conducted to LEO, ISS, PO &amp; GTO orbits.</a:t>
            </a:r>
            <a:endParaRPr lang="en-CA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Co-relation showcases a mix of success/failures with increase in missions. Improved success with increase in missions except for GTO</a:t>
            </a:r>
            <a:endParaRPr lang="en-CA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Beginning from 40th mission, launches to other orbits happened and with a positive success ratio especially for VLEO.</a:t>
            </a:r>
            <a:endParaRPr lang="en-CA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Apparent that beginning with 60th mission, more launches have happened to other orbits as compared to the ones until 40th mission.</a:t>
            </a:r>
            <a:endParaRPr lang="en-CA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468285A8-7CC6-48C3-AB74-093AD3E49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439" y="1394159"/>
            <a:ext cx="5115462" cy="455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39174"/>
            <a:ext cx="5528124" cy="442981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Legend: Class 1 = Successful landing</a:t>
            </a:r>
            <a:endParaRPr lang="en-CA" sz="180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r>
              <a:rPr lang="en-CA" sz="1800" dirty="0">
                <a:latin typeface="Abadi"/>
                <a:ea typeface="+mn-lt"/>
                <a:cs typeface="+mn-lt"/>
              </a:rPr>
              <a:t>With heavy payloads the successful landing or positive landing rate are more for Polar,  LEO and ISS; while for GTO it’s a mix of success/failure rates</a:t>
            </a:r>
            <a:endParaRPr lang="en-CA" sz="1800" dirty="0">
              <a:solidFill>
                <a:schemeClr val="accent3">
                  <a:lumMod val="25000"/>
                </a:schemeClr>
              </a:solidFill>
              <a:latin typeface="Abad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latin typeface="Abadi"/>
              </a:rPr>
              <a:t>Relatable that for low earth orbits such as VLEO, landing success rate is high with heavy payloads.</a:t>
            </a:r>
            <a:br>
              <a:rPr lang="en-US" sz="1800" dirty="0"/>
            </a:br>
            <a:endParaRPr lang="en-US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9A5752FC-2849-49DD-93BB-C781B8D8A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552" y="1396947"/>
            <a:ext cx="5072330" cy="462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51531"/>
            <a:ext cx="5211822" cy="442981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Plot clearly depicts that average success rate has drastically increased beginning 2013.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Years 2015-2017 saw the steepest increase of success rate showcasing improved technology upgrades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Year 2019 saw a milestone of highest avg success rates since 2010.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AFBB48DF-7269-4295-89E0-4F3762340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363" y="1412445"/>
            <a:ext cx="5403010" cy="363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80569"/>
            <a:ext cx="6956382" cy="469639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Listing all unique launch sites used for Falcon 9 launches.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LC-40 &amp; CCAFS SLC-40 - space launch pad for rockets at north end of Cape Canaveral Space Force Station, Florida, USA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- Is a rocket launch pad at John F Kennedy Space Center located on Merritt Island, Florida, USA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VAFB SLC-4E – Rocket launch and landing site at Vandenberg Space Force Base, California, USA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62AD807-050F-4790-860F-46ACF7DD8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485" y="1365528"/>
            <a:ext cx="4224067" cy="254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729851"/>
            <a:ext cx="9745589" cy="144711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results depicts first 5 records of Falcon 9 launches from CCAFS LC-40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Notice that these all were of lower payload sent into LEO.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B76951C-F9C5-4D29-BCDD-D1C375B5E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85" y="1359775"/>
            <a:ext cx="10852028" cy="337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3435889"/>
            <a:ext cx="9745589" cy="274107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 depicts that 45,596 kgs of total payload mass was carried into space by NASA.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Picture 5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C31E1915-7B4B-4ACE-AF44-E67583986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1" y="1366129"/>
            <a:ext cx="7818407" cy="192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3435889"/>
            <a:ext cx="9745589" cy="274107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result depicts that Falcon 9 booster version 1.1 has on an average carried 2,928 kgs of payload into space.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23B0E6B-AFDB-42CA-939D-CE86C2201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26" y="1481428"/>
            <a:ext cx="7717766" cy="173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586478" y="1683756"/>
            <a:ext cx="3115265" cy="23963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Executive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F8CFFFA8-8F6D-4E07-A41C-9BE8816DD6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0027187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3536530"/>
            <a:ext cx="9745589" cy="264043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result depicts the first successful landing of Falcon 9 mission on 22nd December 2015.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Point to note that success was achieved after almost 5 years since the first Falcon 9 launch.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B3E3A1C-4030-42B5-BFF6-4E72CE83B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37" y="1436341"/>
            <a:ext cx="7228935" cy="164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3795323"/>
            <a:ext cx="9745589" cy="238164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 depicts all the F9 rocket launchers with booster versions (B1022, B1026, B1021.2 &amp; B1031.2) that successfully landed back on Earth after delivering payload in range of 4000 and 6000 kgs.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A80D74A-1298-452B-9A89-FF7306184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59" y="1410958"/>
            <a:ext cx="9615576" cy="216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298530"/>
            <a:ext cx="9745589" cy="187843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 depicts that of the total 101 Falcon 9 launches, 99 were successful while 1 failed at takeoff and 1 deemed successful as the payload status remained unknown.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5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1ED82FCB-B77B-4F7D-A2D1-8D9926A97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27" y="1451178"/>
            <a:ext cx="7660256" cy="261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Picture 5" descr="Text, email&#10;&#10;Description automatically generated">
            <a:extLst>
              <a:ext uri="{FF2B5EF4-FFF2-40B4-BE49-F238E27FC236}">
                <a16:creationId xmlns:a16="http://schemas.microsoft.com/office/drawing/2014/main" id="{A9B843BC-F739-4303-AE77-F3C88500B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23" y="1443340"/>
            <a:ext cx="8839199" cy="486271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95935" y="2587624"/>
            <a:ext cx="7819023" cy="361809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 depicts all unique Falcon 9 boosters that carried maximum payload (to the tune of 12k-15k kgs)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3651549"/>
            <a:ext cx="9745589" cy="252541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 depicts failed landing outcomes in drone ship along with their booster versions and launch site names for in year 2015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3A9473E-5469-419E-944F-D68A0B673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37" y="1339590"/>
            <a:ext cx="10161916" cy="186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27520" y="4859247"/>
            <a:ext cx="9688079" cy="131771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 depicts count of landing outcomes between the dates 2010-06-04 and 2017-03-20, in descending order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B9B97D7-2A2D-4266-A8BF-97054137C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36" y="1466856"/>
            <a:ext cx="10305690" cy="319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218682"/>
            <a:ext cx="9745589" cy="100141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map depicts 3 launch sites for Falcon 9 rockets.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VAFB located in California and CCAFS and KSC in close proximity at Florida.</a:t>
            </a:r>
          </a:p>
          <a:p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Falcon 9 Launch Sites on Map</a:t>
            </a:r>
          </a:p>
        </p:txBody>
      </p:sp>
      <p:pic>
        <p:nvPicPr>
          <p:cNvPr id="4" name="Picture 5" descr="Map&#10;&#10;Description automatically generated">
            <a:extLst>
              <a:ext uri="{FF2B5EF4-FFF2-40B4-BE49-F238E27FC236}">
                <a16:creationId xmlns:a16="http://schemas.microsoft.com/office/drawing/2014/main" id="{B69EED97-1443-4157-BEF6-2BAF345AF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58" y="1400939"/>
            <a:ext cx="10564481" cy="369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54199" y="1494946"/>
            <a:ext cx="4771024" cy="422194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Deep dive of launch site at CCAFS.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Clearly depicts 2 rocket launch pads: LC-40 and SLC-40.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Zooming into SLC-40 site, markers identify the successful (Green) and failed (Red) outcomes.</a:t>
            </a: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  <a:cs typeface="Calibri" panose="020F0502020204030204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Falcon 9 Launch Outcomes at CCAFS site</a:t>
            </a:r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703278DA-C5C2-4004-9D05-37455FDD0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646" y="1442523"/>
            <a:ext cx="6423803" cy="427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954348"/>
            <a:ext cx="9978053" cy="1554372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Deep dive of CCAFS launch site depicts proximities to various modes of transport.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With 7 successful launches from SLC-40, map indicates that port is 0.90kms away while there also exists a functional railway at approximately 0.60kms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Falcon 9 CCAFS Launch Site Proximities</a:t>
            </a:r>
            <a:endParaRPr lang="en-US" dirty="0"/>
          </a:p>
        </p:txBody>
      </p:sp>
      <p:pic>
        <p:nvPicPr>
          <p:cNvPr id="2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A1313B4-1DB5-4DB9-88B0-048D6F334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513" y="1392042"/>
            <a:ext cx="8853576" cy="34988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BA3229-4DAC-4DA1-8695-53149BF818E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4" name="Picture 274" descr="Text&#10;&#10;Description automatically generated">
            <a:extLst>
              <a:ext uri="{FF2B5EF4-FFF2-40B4-BE49-F238E27FC236}">
                <a16:creationId xmlns:a16="http://schemas.microsoft.com/office/drawing/2014/main" id="{7EA61F27-4C70-456F-9463-E25E1A4048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22" r="16066" b="-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CBFE367D-D3FC-4FFB-ADC9-1A492133E7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6313709"/>
              </p:ext>
            </p:extLst>
          </p:nvPr>
        </p:nvGraphicFramePr>
        <p:xfrm>
          <a:off x="360682" y="1309712"/>
          <a:ext cx="5551462" cy="5043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589560" y="237954"/>
            <a:ext cx="9937715" cy="1128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 - Welcome to the 2nd  Space Age!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2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EC8BC102-9156-47CD-A7E9-CA77A11DB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928024"/>
            <a:ext cx="11548872" cy="308932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A3CD3A3-D3C1-4567-BEC0-3A50E9A3A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553701" y="5010912"/>
            <a:ext cx="3177051" cy="1344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600" kern="1200" dirty="0">
                <a:solidFill>
                  <a:srgbClr val="1C7DDB"/>
                </a:solidFill>
                <a:latin typeface="Abadi"/>
                <a:ea typeface="+mj-ea"/>
                <a:cs typeface="+mj-cs"/>
              </a:rPr>
              <a:t>Successful Launches By Site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56D13EF-D431-4D0F-BFFC-1B5A686FF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78693" y="4780875"/>
            <a:ext cx="7710116" cy="1775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ts val="1400"/>
              </a:spcBef>
            </a:pPr>
            <a:endParaRPr lang="en-US" sz="1400" dirty="0">
              <a:solidFill>
                <a:schemeClr val="bg1"/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r>
              <a:rPr lang="en-US" sz="1400" dirty="0">
                <a:solidFill>
                  <a:schemeClr val="bg1"/>
                </a:solidFill>
                <a:latin typeface="Abadi"/>
              </a:rPr>
              <a:t>Pie chart depicts the percentage breakdown of successful Falcon 9 launches for each site.</a:t>
            </a:r>
          </a:p>
          <a:p>
            <a:pPr>
              <a:spcBef>
                <a:spcPts val="1400"/>
              </a:spcBef>
            </a:pPr>
            <a:r>
              <a:rPr lang="en-US" sz="1400" dirty="0">
                <a:solidFill>
                  <a:schemeClr val="bg1"/>
                </a:solidFill>
                <a:latin typeface="Abadi"/>
              </a:rPr>
              <a:t>Clearly, KSC LC-39A has a larger success rate, but as seen in slide # 20, the total missions from KSC have been lower in comparison to CCAFS site.</a:t>
            </a:r>
          </a:p>
          <a:p>
            <a:pPr>
              <a:spcBef>
                <a:spcPts val="1400"/>
              </a:spcBef>
            </a:pPr>
            <a:r>
              <a:rPr lang="en-US" sz="1400" dirty="0">
                <a:solidFill>
                  <a:schemeClr val="bg1"/>
                </a:solidFill>
                <a:latin typeface="Abadi"/>
              </a:rPr>
              <a:t>Also, Falcon 9 missions from KSC launch site started from approximately flight # 25 while the previous ones having a larger failure rate were from CCAFS site.</a:t>
            </a:r>
          </a:p>
          <a:p>
            <a:pPr>
              <a:spcBef>
                <a:spcPts val="1400"/>
              </a:spcBef>
            </a:pPr>
            <a:endParaRPr lang="en-US" sz="1400" dirty="0">
              <a:solidFill>
                <a:schemeClr val="bg1"/>
              </a:solidFill>
              <a:latin typeface="Abad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4650" y="6556248"/>
            <a:ext cx="819150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alpha val="8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41</a:t>
            </a:fld>
            <a:endParaRPr lang="en-US" sz="1200">
              <a:solidFill>
                <a:schemeClr val="tx1">
                  <a:alpha val="8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2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2FBB47BB-7E2F-4B2D-82C7-BD2342312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581558"/>
            <a:ext cx="11548872" cy="378225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A3CD3A3-D3C1-4567-BEC0-3A50E9A3A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524947" y="5010912"/>
            <a:ext cx="3033276" cy="1344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600" kern="1200" dirty="0">
                <a:solidFill>
                  <a:srgbClr val="1C7DDB"/>
                </a:solidFill>
                <a:latin typeface="Abadi"/>
                <a:ea typeface="+mj-ea"/>
                <a:cs typeface="+mj-cs"/>
              </a:rPr>
              <a:t>Highest Launch Success Site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56D13EF-D431-4D0F-BFFC-1B5A686FF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379976" y="4780875"/>
            <a:ext cx="6976872" cy="1574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endParaRPr lang="en-US" sz="1600" dirty="0">
              <a:solidFill>
                <a:schemeClr val="bg1"/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r>
              <a:rPr lang="en-US" sz="1600" dirty="0">
                <a:solidFill>
                  <a:schemeClr val="bg1"/>
                </a:solidFill>
                <a:latin typeface="Abadi"/>
              </a:rPr>
              <a:t>Pie chart filtered specifically for KSC having highest successful launch ration amongst all other Falcon 9 launch pads.</a:t>
            </a:r>
          </a:p>
          <a:p>
            <a:pPr>
              <a:spcBef>
                <a:spcPts val="1400"/>
              </a:spcBef>
            </a:pPr>
            <a:r>
              <a:rPr lang="en-US" sz="1600" dirty="0">
                <a:solidFill>
                  <a:schemeClr val="bg1"/>
                </a:solidFill>
                <a:latin typeface="Abadi"/>
              </a:rPr>
              <a:t>77% of launches were successful while 23% failed.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4650" y="6556248"/>
            <a:ext cx="819150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alpha val="8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42</a:t>
            </a:fld>
            <a:endParaRPr lang="en-US" sz="1200">
              <a:solidFill>
                <a:schemeClr val="tx1">
                  <a:alpha val="8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2" name="Picture 3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60CAC17E-5A01-4E1C-8C1D-AE8FB7C0B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336144"/>
            <a:ext cx="11548872" cy="427308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A3CD3A3-D3C1-4567-BEC0-3A50E9A3A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841248" y="5010912"/>
            <a:ext cx="2889504" cy="1344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600" dirty="0">
                <a:solidFill>
                  <a:srgbClr val="1C7DDB"/>
                </a:solidFill>
                <a:latin typeface="Abadi"/>
                <a:ea typeface="+mj-ea"/>
                <a:cs typeface="+mj-cs"/>
              </a:rPr>
              <a:t> </a:t>
            </a:r>
            <a:r>
              <a:rPr lang="en-US" sz="2600" kern="1200" dirty="0">
                <a:solidFill>
                  <a:srgbClr val="1C7DDB"/>
                </a:solidFill>
                <a:latin typeface="Abadi"/>
                <a:ea typeface="+mj-ea"/>
                <a:cs typeface="+mj-cs"/>
              </a:rPr>
              <a:t>Payload vs. Launch Outcome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56D13EF-D431-4D0F-BFFC-1B5A686FF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07448" y="4780875"/>
            <a:ext cx="7609475" cy="1703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>
              <a:spcBef>
                <a:spcPts val="1400"/>
              </a:spcBef>
            </a:pPr>
            <a:endParaRPr lang="en-US" sz="1400" dirty="0">
              <a:solidFill>
                <a:schemeClr val="bg1"/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sz="1400" dirty="0">
              <a:solidFill>
                <a:schemeClr val="bg1"/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r>
              <a:rPr lang="en-US" sz="1400" dirty="0">
                <a:solidFill>
                  <a:schemeClr val="bg1"/>
                </a:solidFill>
                <a:latin typeface="Abadi"/>
              </a:rPr>
              <a:t>Scatter chart depicting co-relation between Payload mass and success ratio of Launch outcome across all sites. It also has markets to identify the Booster type used in combination of Payload.</a:t>
            </a:r>
          </a:p>
          <a:p>
            <a:pPr>
              <a:spcBef>
                <a:spcPts val="1400"/>
              </a:spcBef>
            </a:pPr>
            <a:r>
              <a:rPr lang="en-US" sz="1400" dirty="0">
                <a:solidFill>
                  <a:schemeClr val="bg1"/>
                </a:solidFill>
                <a:latin typeface="Abadi"/>
              </a:rPr>
              <a:t>For a payload range between 2000 and 4000 kgs, we observe that out of  20 launches, 12 have been successful.</a:t>
            </a:r>
          </a:p>
          <a:p>
            <a:pPr>
              <a:spcBef>
                <a:spcPts val="1400"/>
              </a:spcBef>
            </a:pPr>
            <a:r>
              <a:rPr lang="en-US" sz="1400" dirty="0">
                <a:solidFill>
                  <a:schemeClr val="bg1"/>
                </a:solidFill>
                <a:latin typeface="Abadi"/>
              </a:rPr>
              <a:t>Of these 12 successful launches, 8 of them had rockets fitted with FT boosters.</a:t>
            </a:r>
          </a:p>
          <a:p>
            <a:pPr>
              <a:spcBef>
                <a:spcPts val="1400"/>
              </a:spcBef>
            </a:pPr>
            <a:endParaRPr lang="en-US" sz="1400" dirty="0">
              <a:solidFill>
                <a:schemeClr val="bg1"/>
              </a:solidFill>
              <a:latin typeface="Abad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4650" y="6556248"/>
            <a:ext cx="819150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alpha val="8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43</a:t>
            </a:fld>
            <a:endParaRPr lang="en-US" sz="1200">
              <a:solidFill>
                <a:schemeClr val="tx1">
                  <a:alpha val="8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7" name="Picture 5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D29C3B87-C351-4000-BCE1-6EC30504C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19" y="320040"/>
            <a:ext cx="11329714" cy="430529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A3CD3A3-D3C1-4567-BEC0-3A50E9A3A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841248" y="5010912"/>
            <a:ext cx="2889504" cy="1344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600" dirty="0">
                <a:solidFill>
                  <a:srgbClr val="1C7DDB"/>
                </a:solidFill>
                <a:latin typeface="Abadi"/>
                <a:ea typeface="+mj-ea"/>
                <a:cs typeface="+mj-cs"/>
              </a:rPr>
              <a:t>FT – The most</a:t>
            </a:r>
            <a:r>
              <a:rPr lang="en-US" sz="2600" kern="1200" dirty="0">
                <a:solidFill>
                  <a:srgbClr val="1C7DDB"/>
                </a:solidFill>
                <a:latin typeface="Abadi"/>
                <a:ea typeface="+mj-ea"/>
                <a:cs typeface="+mj-cs"/>
              </a:rPr>
              <a:t> powerful Booster</a:t>
            </a:r>
            <a:endParaRPr lang="en-US" sz="2600" kern="1200" dirty="0">
              <a:solidFill>
                <a:srgbClr val="1C7DDB"/>
              </a:solidFill>
              <a:latin typeface="Abadi"/>
              <a:ea typeface="+mj-ea"/>
              <a:cs typeface="Calibri Light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56D13EF-D431-4D0F-BFFC-1B5A686FF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379976" y="5010912"/>
            <a:ext cx="6976872" cy="1344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>
              <a:spcBef>
                <a:spcPts val="1400"/>
              </a:spcBef>
            </a:pPr>
            <a:endParaRPr lang="en-US" sz="1600" dirty="0">
              <a:solidFill>
                <a:schemeClr val="bg1"/>
              </a:solidFill>
              <a:latin typeface="Abadi"/>
              <a:cs typeface="Calibri"/>
            </a:endParaRPr>
          </a:p>
          <a:p>
            <a:pPr>
              <a:spcBef>
                <a:spcPts val="1400"/>
              </a:spcBef>
            </a:pPr>
            <a:endParaRPr lang="en-US" sz="1600" dirty="0">
              <a:solidFill>
                <a:schemeClr val="bg1"/>
              </a:solidFill>
              <a:latin typeface="Abadi"/>
              <a:cs typeface="Calibri"/>
            </a:endParaRPr>
          </a:p>
          <a:p>
            <a:pPr>
              <a:spcBef>
                <a:spcPts val="1400"/>
              </a:spcBef>
            </a:pPr>
            <a:r>
              <a:rPr lang="en-US" sz="1600" dirty="0">
                <a:solidFill>
                  <a:schemeClr val="bg1"/>
                </a:solidFill>
                <a:latin typeface="Abadi"/>
              </a:rPr>
              <a:t>Scatter chart depicting the successful launches for Booster version</a:t>
            </a:r>
            <a:endParaRPr lang="en-US" sz="1600">
              <a:solidFill>
                <a:schemeClr val="bg1"/>
              </a:solidFill>
              <a:latin typeface="Abadi"/>
              <a:cs typeface="Calibri"/>
            </a:endParaRPr>
          </a:p>
          <a:p>
            <a:pPr>
              <a:spcBef>
                <a:spcPts val="1400"/>
              </a:spcBef>
            </a:pPr>
            <a:r>
              <a:rPr lang="en-US" sz="1600" dirty="0">
                <a:solidFill>
                  <a:schemeClr val="bg1"/>
                </a:solidFill>
                <a:latin typeface="Abadi"/>
              </a:rPr>
              <a:t>FT boosters proved to be best version to carry payloads in range of 2000 and 5500 kgs.</a:t>
            </a:r>
            <a:endParaRPr lang="en-US" sz="1600">
              <a:solidFill>
                <a:schemeClr val="bg1"/>
              </a:solidFill>
              <a:latin typeface="Abadi"/>
              <a:cs typeface="Calibri"/>
            </a:endParaRPr>
          </a:p>
          <a:p>
            <a:pPr>
              <a:spcBef>
                <a:spcPts val="1400"/>
              </a:spcBef>
            </a:pPr>
            <a:endParaRPr lang="en-US" sz="1600" dirty="0">
              <a:solidFill>
                <a:schemeClr val="bg1"/>
              </a:solidFill>
              <a:latin typeface="Abad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4650" y="6556248"/>
            <a:ext cx="819150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alpha val="8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44</a:t>
            </a:fld>
            <a:endParaRPr lang="en-US" sz="1200">
              <a:solidFill>
                <a:schemeClr val="tx1">
                  <a:alpha val="80000"/>
                </a:schemeClr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B09085-71D0-482F-B3F0-7E7E81C3590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54960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3CD3A3-D3C1-4567-BEC0-3A50E9A3A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841248" y="5010912"/>
            <a:ext cx="2889504" cy="1344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600" kern="1200" dirty="0">
                <a:solidFill>
                  <a:srgbClr val="1C7DDB"/>
                </a:solidFill>
                <a:latin typeface="Abadi"/>
                <a:ea typeface="+mj-ea"/>
                <a:cs typeface="Calibri Light"/>
              </a:rPr>
              <a:t>Booster</a:t>
            </a:r>
            <a:r>
              <a:rPr lang="en-US" sz="2600" dirty="0">
                <a:solidFill>
                  <a:srgbClr val="1C7DDB"/>
                </a:solidFill>
                <a:latin typeface="Abadi"/>
                <a:ea typeface="+mj-ea"/>
                <a:cs typeface="Calibri Light"/>
              </a:rPr>
              <a:t> version launches from KSC site</a:t>
            </a:r>
            <a:endParaRPr lang="en-US" dirty="0">
              <a:solidFill>
                <a:srgbClr val="1C7DDB"/>
              </a:solidFill>
              <a:latin typeface="Abadi"/>
              <a:ea typeface="+mj-ea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56D13EF-D431-4D0F-BFFC-1B5A686FF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4650" y="6556248"/>
            <a:ext cx="819150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alpha val="8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45</a:t>
            </a:fld>
            <a:endParaRPr lang="en-US" sz="1200">
              <a:solidFill>
                <a:schemeClr val="tx1">
                  <a:alpha val="80000"/>
                </a:schemeClr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B09085-71D0-482F-B3F0-7E7E81C3590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pic>
        <p:nvPicPr>
          <p:cNvPr id="2" name="Picture 5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44A99655-F1EF-460C-BBA0-B3459D8A3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02" y="392717"/>
            <a:ext cx="11505454" cy="4227786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39A6F822-99E1-47E4-A973-A5F8F47B6DD3}"/>
              </a:ext>
            </a:extLst>
          </p:cNvPr>
          <p:cNvSpPr txBox="1">
            <a:spLocks/>
          </p:cNvSpPr>
          <p:nvPr/>
        </p:nvSpPr>
        <p:spPr>
          <a:xfrm>
            <a:off x="4228191" y="4883544"/>
            <a:ext cx="7521443" cy="15569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spcBef>
                <a:spcPts val="1400"/>
              </a:spcBef>
            </a:pPr>
            <a:endParaRPr lang="en-US" sz="1100">
              <a:solidFill>
                <a:srgbClr val="000000"/>
              </a:solidFill>
            </a:endParaRPr>
          </a:p>
          <a:p>
            <a:pPr>
              <a:spcBef>
                <a:spcPts val="1400"/>
              </a:spcBef>
            </a:pPr>
            <a:endParaRPr lang="en-US" sz="1100">
              <a:solidFill>
                <a:srgbClr val="000000"/>
              </a:solidFill>
            </a:endParaRPr>
          </a:p>
          <a:p>
            <a:pPr>
              <a:spcBef>
                <a:spcPts val="1400"/>
              </a:spcBef>
            </a:pPr>
            <a:r>
              <a:rPr lang="en-US" sz="1400" dirty="0">
                <a:solidFill>
                  <a:srgbClr val="000000"/>
                </a:solidFill>
                <a:latin typeface="Abadi"/>
              </a:rPr>
              <a:t>Scatter chart depicting the successful launches from KSC-LC39A with their booster categories</a:t>
            </a:r>
          </a:p>
          <a:p>
            <a:pPr>
              <a:spcBef>
                <a:spcPts val="1400"/>
              </a:spcBef>
            </a:pPr>
            <a:r>
              <a:rPr lang="en-US" sz="1400" dirty="0">
                <a:solidFill>
                  <a:srgbClr val="000000"/>
                </a:solidFill>
                <a:latin typeface="Abadi"/>
              </a:rPr>
              <a:t>But, when compared with previous slide analysis, launches from KSC with FT boosters were unsuccessful when payload &gt; 5500 kgs.</a:t>
            </a:r>
          </a:p>
          <a:p>
            <a:pPr>
              <a:spcBef>
                <a:spcPts val="1400"/>
              </a:spcBef>
            </a:pPr>
            <a:endParaRPr lang="en-US" sz="11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500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85671" y="1521397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Evaluated classification models such as SVM, K Nearest Neighbor, Decision Tree &amp; Logistic Regression.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bar graph depicts the accuracy of each model on test data and we can conclude that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DecisionTree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classifier has the highest accuracy %.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C5D96EE4-73C2-4497-8173-277BE4650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326" y="1542169"/>
            <a:ext cx="4827915" cy="368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68570"/>
            <a:ext cx="5725470" cy="430041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/>
                <a:ea typeface="+mn-lt"/>
                <a:cs typeface="+mn-lt"/>
              </a:rPr>
              <a:t>A confusion matrix is used to describe the performance of a classification model on a set of test data for which the true values are known.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/>
                <a:cs typeface="Calibri"/>
              </a:rPr>
              <a:t>In this case, the </a:t>
            </a:r>
            <a:r>
              <a:rPr lang="en-US" sz="2200" dirty="0" err="1">
                <a:latin typeface="Abadi"/>
                <a:cs typeface="Calibri"/>
              </a:rPr>
              <a:t>DecisionTree</a:t>
            </a:r>
            <a:r>
              <a:rPr lang="en-US" sz="2200" dirty="0">
                <a:latin typeface="Abadi"/>
                <a:cs typeface="Calibri"/>
              </a:rPr>
              <a:t> model performance matrix  depicts 12 cases of True Positives (correct prediction of success landing) and 1 case of False Positive (incorrect prediction of success landing).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/>
                <a:cs typeface="Calibri"/>
              </a:rPr>
              <a:t>Also, it correctly predicted 5 cases of True Negatives (correct prediction of unsuccessful landing).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/>
                <a:cs typeface="Calibri"/>
              </a:rPr>
              <a:t>This proves that the model accuracy is of 0.94% (17 counts of correct predictions out of total 18) and error rate is 0.06%.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8ABD1EDF-BEAE-4E1F-843A-7240A62A2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835" y="1572737"/>
            <a:ext cx="4770407" cy="371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27520" y="1429356"/>
            <a:ext cx="1000146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Having statistically analyzed historical SpaceX Falcon 9 launch, we can conclude our study with following points - 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features such as Launch site, Orbit, Payload mass, Booster version are directly proportional to the outcome of mission and successful landing of stage 1 component.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SpaceY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can formulate a dataset defining dummy values on these selective features and predict the success outcomes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DecisionTree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classifier.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will provide them with the right combination of launch parameters that will have a greater chance of successful landing.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50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GitHub - IBMDataAnalytics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408280"/>
            <a:ext cx="11010590" cy="4622405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sz="1600">
              <a:solidFill>
                <a:srgbClr val="0B49CB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from public domain sources such as SpaceX launch API website and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webscraping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wiki pages related to Falcon 9 launches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  <a:endParaRPr lang="en-US" sz="1600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Extracted data was in raw form. It was then "normalized" into clean data and transformed in a tabular format for further analysis.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Using graphs and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sql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, data features were compared for "co-relation" and the impact they would have upon the predicted outcomes.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Using interactive visual analytics feature; feature data was evaluated in detail for proximities and outliers.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set was split into Training &amp; Testing data and evaluated against SVM, Classification Trees and Logistic Regression models.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1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37437"/>
            <a:ext cx="10515600" cy="518522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was collected from 2 publicly available sources -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SpaceX API</a:t>
            </a:r>
            <a:endParaRPr lang="en-US" sz="20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1143000">
              <a:spcBef>
                <a:spcPts val="500"/>
              </a:spcBef>
            </a:pPr>
            <a:r>
              <a:rPr lang="en-US" sz="2000" dirty="0">
                <a:latin typeface="Abadi"/>
                <a:ea typeface="+mn-lt"/>
                <a:cs typeface="+mn-lt"/>
              </a:rPr>
              <a:t>API gave us data about launches, including information about the rocket used, payload delivered, launch specifications, landing specifications, and landing outcome. </a:t>
            </a:r>
          </a:p>
          <a:p>
            <a:pPr lvl="2"/>
            <a:r>
              <a:rPr lang="en-US" dirty="0">
                <a:latin typeface="Abadi"/>
                <a:ea typeface="+mn-lt"/>
                <a:cs typeface="+mn-lt"/>
              </a:rPr>
              <a:t>Data returned by API was in form of JSON which was then normalized into a Pandas </a:t>
            </a:r>
            <a:r>
              <a:rPr lang="en-US" dirty="0" err="1">
                <a:latin typeface="Abadi"/>
                <a:ea typeface="+mn-lt"/>
                <a:cs typeface="+mn-lt"/>
              </a:rPr>
              <a:t>Dataframe</a:t>
            </a:r>
            <a:r>
              <a:rPr lang="en-US" dirty="0">
                <a:latin typeface="Abadi"/>
                <a:ea typeface="+mn-lt"/>
                <a:cs typeface="+mn-lt"/>
              </a:rPr>
              <a:t> for ease of data cleaning process.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Falcon 9 wiki pages</a:t>
            </a:r>
          </a:p>
          <a:p>
            <a:pPr lvl="2"/>
            <a:r>
              <a:rPr lang="en-US" dirty="0">
                <a:latin typeface="Abadi"/>
                <a:ea typeface="+mn-lt"/>
                <a:cs typeface="+mn-lt"/>
              </a:rPr>
              <a:t>Using Python </a:t>
            </a:r>
            <a:r>
              <a:rPr lang="en-US" dirty="0" err="1">
                <a:latin typeface="Abadi"/>
                <a:ea typeface="+mn-lt"/>
                <a:cs typeface="+mn-lt"/>
              </a:rPr>
              <a:t>BeautifulSoup</a:t>
            </a:r>
            <a:r>
              <a:rPr lang="en-US" dirty="0">
                <a:latin typeface="Abadi"/>
                <a:ea typeface="+mn-lt"/>
                <a:cs typeface="+mn-lt"/>
              </a:rPr>
              <a:t> package, we "web scraped" some wiki pages in HTML table format that contained valuable Falcon 9 launch records. </a:t>
            </a:r>
            <a:endParaRPr lang="en-US">
              <a:latin typeface="Abadi"/>
            </a:endParaRPr>
          </a:p>
          <a:p>
            <a:pPr lvl="2"/>
            <a:r>
              <a:rPr lang="en-US" dirty="0">
                <a:solidFill>
                  <a:srgbClr val="000000"/>
                </a:solidFill>
                <a:latin typeface="Abadi"/>
                <a:cs typeface="Calibri"/>
              </a:rPr>
              <a:t>Data was parsed into Pandas </a:t>
            </a:r>
            <a:r>
              <a:rPr lang="en-US" dirty="0" err="1">
                <a:solidFill>
                  <a:srgbClr val="000000"/>
                </a:solidFill>
                <a:latin typeface="Abadi"/>
                <a:cs typeface="Calibri"/>
              </a:rPr>
              <a:t>Dataframe</a:t>
            </a:r>
            <a:r>
              <a:rPr lang="en-US" dirty="0">
                <a:solidFill>
                  <a:srgbClr val="000000"/>
                </a:solidFill>
                <a:latin typeface="Abadi"/>
                <a:cs typeface="Calibri"/>
              </a:rPr>
              <a:t> for further visualization and analysis</a:t>
            </a:r>
            <a:endParaRPr lang="en-US">
              <a:solidFill>
                <a:srgbClr val="292929"/>
              </a:solidFill>
              <a:latin typeface="Abad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Outcome of this data was to predict whether SpaceX will attempt to land a rocket or not.</a:t>
            </a:r>
            <a:endParaRPr lang="en-US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latin typeface="Abadi"/>
              <a:cs typeface="Calibri" panose="020F0502020204030204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63168" y="1332213"/>
            <a:ext cx="10608094" cy="534268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Abadi"/>
              </a:rPr>
              <a:t>Extract past data using API </a:t>
            </a:r>
            <a:r>
              <a:rPr lang="en-US" sz="1600" dirty="0" err="1">
                <a:latin typeface="Abadi"/>
              </a:rPr>
              <a:t>Url</a:t>
            </a:r>
            <a:r>
              <a:rPr lang="en-US" sz="1600" dirty="0">
                <a:latin typeface="Abadi"/>
              </a:rPr>
              <a:t> - </a:t>
            </a:r>
            <a:r>
              <a:rPr lang="en-US" sz="1600" dirty="0">
                <a:latin typeface="Abadi"/>
                <a:hlinkClick r:id="rId3"/>
              </a:rPr>
              <a:t>https://api.spacexdata.com/v4/launches/past</a:t>
            </a:r>
            <a:endParaRPr lang="en-US" sz="1600">
              <a:latin typeface="Abadi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Abadi"/>
              </a:rPr>
              <a:t>Response object in JSON structure consists of series of launch data with a unique ID.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Abadi"/>
              </a:rPr>
              <a:t>Using unique ID, extract Booster details via </a:t>
            </a:r>
            <a:r>
              <a:rPr lang="en-US" sz="1600" dirty="0">
                <a:latin typeface="Abadi"/>
                <a:hlinkClick r:id="rId4"/>
              </a:rPr>
              <a:t>https://api.spacexdata.com/v4/rockets/</a:t>
            </a:r>
            <a:endParaRPr lang="en-US" sz="1600">
              <a:solidFill>
                <a:srgbClr val="000000"/>
              </a:solidFill>
              <a:latin typeface="Abadi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Abadi"/>
              </a:rPr>
              <a:t>Using unique ID, extract Launch site location via </a:t>
            </a:r>
            <a:r>
              <a:rPr lang="en-US" sz="1600" dirty="0">
                <a:latin typeface="Abadi"/>
                <a:hlinkClick r:id="rId5"/>
              </a:rPr>
              <a:t>https://api.spacexdata.com/v4/launchpads/</a:t>
            </a:r>
            <a:endParaRPr lang="en-US">
              <a:latin typeface="Abadi"/>
              <a:cs typeface="Calibri"/>
            </a:endParaRPr>
          </a:p>
          <a:p>
            <a:pPr marL="0" indent="0">
              <a:buNone/>
            </a:pPr>
            <a:r>
              <a:rPr lang="en-US" sz="1600" dirty="0">
                <a:latin typeface="Abadi"/>
              </a:rPr>
              <a:t>Using payload &amp; orbit </a:t>
            </a:r>
            <a:r>
              <a:rPr lang="en-US" sz="1600" dirty="0" err="1">
                <a:latin typeface="Abadi"/>
              </a:rPr>
              <a:t>values,extract</a:t>
            </a:r>
            <a:r>
              <a:rPr lang="en-US" sz="1600" dirty="0">
                <a:latin typeface="Abadi"/>
              </a:rPr>
              <a:t> Payload mass via </a:t>
            </a:r>
            <a:r>
              <a:rPr lang="en-US" sz="1600" dirty="0">
                <a:latin typeface="Abadi"/>
                <a:hlinkClick r:id="rId6"/>
              </a:rPr>
              <a:t>https://api.spacexdata.com/v4/payloads/</a:t>
            </a:r>
            <a:endParaRPr lang="en-US">
              <a:latin typeface="Abadi"/>
              <a:cs typeface="Calibri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Abadi"/>
              </a:rPr>
              <a:t>Using </a:t>
            </a:r>
            <a:r>
              <a:rPr lang="en-US" sz="1600" dirty="0" err="1">
                <a:solidFill>
                  <a:srgbClr val="000000"/>
                </a:solidFill>
                <a:latin typeface="Abadi"/>
              </a:rPr>
              <a:t>url</a:t>
            </a:r>
            <a:r>
              <a:rPr lang="en-US" sz="1600" dirty="0">
                <a:solidFill>
                  <a:srgbClr val="000000"/>
                </a:solidFill>
                <a:latin typeface="Abadi"/>
              </a:rPr>
              <a:t> </a:t>
            </a:r>
            <a:r>
              <a:rPr lang="en-US" sz="1600" dirty="0">
                <a:latin typeface="Abadi"/>
                <a:hlinkClick r:id="rId7"/>
              </a:rPr>
              <a:t>https://api.spacexdata.com/v4/cores/</a:t>
            </a:r>
            <a:r>
              <a:rPr lang="en-US" sz="1600" dirty="0">
                <a:latin typeface="Abadi"/>
              </a:rPr>
              <a:t> extract details such as -</a:t>
            </a:r>
          </a:p>
          <a:p>
            <a:r>
              <a:rPr lang="en-US" sz="1400" dirty="0">
                <a:latin typeface="Abadi"/>
              </a:rPr>
              <a:t>Outcome of the landing</a:t>
            </a:r>
          </a:p>
          <a:p>
            <a:r>
              <a:rPr lang="en-US" sz="1400" dirty="0">
                <a:latin typeface="Abadi"/>
              </a:rPr>
              <a:t>Type of the landing</a:t>
            </a:r>
            <a:endParaRPr lang="en-US" sz="1400">
              <a:latin typeface="Abadi"/>
              <a:cs typeface="Calibri" panose="020F0502020204030204"/>
            </a:endParaRPr>
          </a:p>
          <a:p>
            <a:r>
              <a:rPr lang="en-US" sz="1400" dirty="0">
                <a:latin typeface="Abadi"/>
              </a:rPr>
              <a:t>number of flights with that core</a:t>
            </a:r>
            <a:endParaRPr lang="en-US" sz="1400">
              <a:latin typeface="Abadi"/>
              <a:cs typeface="Calibri"/>
            </a:endParaRPr>
          </a:p>
          <a:p>
            <a:r>
              <a:rPr lang="en-US" sz="1400" dirty="0">
                <a:latin typeface="Abadi"/>
              </a:rPr>
              <a:t>Usage of </a:t>
            </a:r>
            <a:r>
              <a:rPr lang="en-US" sz="1400" dirty="0" err="1">
                <a:latin typeface="Abadi"/>
              </a:rPr>
              <a:t>gridfins</a:t>
            </a:r>
            <a:endParaRPr lang="en-US" sz="1400">
              <a:latin typeface="Abadi"/>
              <a:cs typeface="Calibri"/>
            </a:endParaRPr>
          </a:p>
          <a:p>
            <a:r>
              <a:rPr lang="en-US" sz="1400" dirty="0">
                <a:latin typeface="Abadi"/>
              </a:rPr>
              <a:t>whether the core is reused</a:t>
            </a:r>
            <a:endParaRPr lang="en-US" sz="1400">
              <a:latin typeface="Abadi"/>
              <a:cs typeface="Calibri"/>
            </a:endParaRPr>
          </a:p>
          <a:p>
            <a:r>
              <a:rPr lang="en-US" sz="1400" dirty="0">
                <a:latin typeface="Abadi"/>
              </a:rPr>
              <a:t>whether legs were used, the landing pad used</a:t>
            </a:r>
            <a:endParaRPr lang="en-US" sz="1400">
              <a:latin typeface="Abadi"/>
              <a:cs typeface="Calibri"/>
            </a:endParaRPr>
          </a:p>
          <a:p>
            <a:r>
              <a:rPr lang="en-US" sz="1400" dirty="0">
                <a:latin typeface="Abadi"/>
              </a:rPr>
              <a:t>the block of the core which is number used to separate version of cores</a:t>
            </a:r>
            <a:endParaRPr lang="en-US" sz="1400">
              <a:latin typeface="Abadi"/>
              <a:cs typeface="Calibri"/>
            </a:endParaRPr>
          </a:p>
          <a:p>
            <a:r>
              <a:rPr lang="en-US" sz="1400" dirty="0">
                <a:latin typeface="Abadi"/>
              </a:rPr>
              <a:t>the number of times this specific core has been reused, and the serial of the core</a:t>
            </a:r>
            <a:endParaRPr lang="en-US" sz="1400" dirty="0">
              <a:latin typeface="Abadi"/>
              <a:cs typeface="Calibri"/>
            </a:endParaRP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20096" y="6127809"/>
            <a:ext cx="4640263" cy="6028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latin typeface="Abadi"/>
                <a:ea typeface="+mn-lt"/>
                <a:cs typeface="+mn-lt"/>
                <a:hlinkClick r:id="rId8"/>
              </a:rPr>
              <a:t>Github URL - Data collection via API</a:t>
            </a:r>
            <a:endParaRPr lang="en-US" sz="2000">
              <a:latin typeface="Abadi"/>
              <a:ea typeface="+mn-lt"/>
              <a:cs typeface="+mn-lt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6019231"/>
            <a:ext cx="3932238" cy="54792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URL - Web Scraping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921319" y="1389722"/>
            <a:ext cx="10449943" cy="3071063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200" dirty="0">
                <a:latin typeface="Abadi"/>
                <a:ea typeface="+mn-lt"/>
                <a:cs typeface="+mn-lt"/>
              </a:rPr>
              <a:t>Web scrap Falcon 9 launch records from </a:t>
            </a:r>
            <a:r>
              <a:rPr lang="en-US" sz="2200" dirty="0">
                <a:latin typeface="Abadi"/>
                <a:ea typeface="+mn-lt"/>
                <a:cs typeface="+mn-lt"/>
                <a:hlinkClick r:id="rId4"/>
              </a:rPr>
              <a:t>Falcon 9 launch wikipedia</a:t>
            </a:r>
            <a:r>
              <a:rPr lang="en-US" sz="2200" dirty="0">
                <a:latin typeface="Abadi"/>
                <a:ea typeface="+mn-lt"/>
                <a:cs typeface="+mn-lt"/>
              </a:rPr>
              <a:t> </a:t>
            </a:r>
            <a:r>
              <a:rPr lang="en-US" sz="2200" dirty="0">
                <a:latin typeface="Abadi"/>
                <a:cs typeface="Calibri"/>
              </a:rPr>
              <a:t>using library </a:t>
            </a:r>
            <a:r>
              <a:rPr lang="en-US" sz="2200" dirty="0" err="1">
                <a:latin typeface="Abadi"/>
              </a:rPr>
              <a:t>BeautifulSoup</a:t>
            </a:r>
            <a:r>
              <a:rPr lang="en-US" sz="2200" dirty="0">
                <a:latin typeface="Abadi"/>
                <a:ea typeface="+mn-lt"/>
                <a:cs typeface="+mn-lt"/>
              </a:rPr>
              <a:t>:</a:t>
            </a:r>
            <a:endParaRPr lang="en-US">
              <a:latin typeface="Abadi"/>
            </a:endParaRPr>
          </a:p>
          <a:p>
            <a:pPr>
              <a:buFont typeface="Arial"/>
              <a:buChar char="•"/>
            </a:pPr>
            <a:r>
              <a:rPr lang="en-US" sz="2200" dirty="0">
                <a:latin typeface="Abadi"/>
                <a:ea typeface="+mn-lt"/>
                <a:cs typeface="+mn-lt"/>
              </a:rPr>
              <a:t>Extract Falcon 9 launch records from HTML table content on web page</a:t>
            </a:r>
            <a:endParaRPr lang="en-US">
              <a:latin typeface="Abadi"/>
            </a:endParaRPr>
          </a:p>
          <a:p>
            <a:pPr>
              <a:buFont typeface="Arial"/>
              <a:buChar char="•"/>
            </a:pPr>
            <a:r>
              <a:rPr lang="en-US" sz="2200" dirty="0">
                <a:latin typeface="Abadi"/>
                <a:ea typeface="+mn-lt"/>
                <a:cs typeface="+mn-lt"/>
              </a:rPr>
              <a:t>Parse the table and add data to Python Dictionary object</a:t>
            </a:r>
            <a:endParaRPr lang="en-US">
              <a:latin typeface="Abadi"/>
            </a:endParaRPr>
          </a:p>
          <a:p>
            <a:pPr lvl="1"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Abadi"/>
                <a:cs typeface="Calibri"/>
              </a:rPr>
              <a:t>Create a python dictionary object with necessary column headers</a:t>
            </a:r>
          </a:p>
          <a:p>
            <a:pPr lvl="1"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Abadi"/>
                <a:cs typeface="Calibri"/>
              </a:rPr>
              <a:t>Iterate over the html table and populate dictionary object under respective column headers</a:t>
            </a:r>
          </a:p>
          <a:p>
            <a:r>
              <a:rPr lang="en-US" sz="2200" dirty="0">
                <a:latin typeface="Abadi"/>
                <a:ea typeface="+mn-lt"/>
                <a:cs typeface="+mn-lt"/>
              </a:rPr>
              <a:t>Create a Pandas </a:t>
            </a:r>
            <a:r>
              <a:rPr lang="en-US" sz="2200" dirty="0" err="1">
                <a:latin typeface="Abadi"/>
                <a:ea typeface="+mn-lt"/>
                <a:cs typeface="+mn-lt"/>
              </a:rPr>
              <a:t>Dataframe</a:t>
            </a:r>
            <a:r>
              <a:rPr lang="en-US" sz="2200" dirty="0">
                <a:latin typeface="Abadi"/>
                <a:ea typeface="+mn-lt"/>
                <a:cs typeface="+mn-lt"/>
              </a:rPr>
              <a:t> from the above dictionary object</a:t>
            </a:r>
            <a:endParaRPr lang="en-US">
              <a:latin typeface="Abadi"/>
              <a:cs typeface="Calibri" panose="020F0502020204030204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dirty="0">
              <a:latin typeface="Abad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</TotalTime>
  <Words>1336</Words>
  <Application>Microsoft Office PowerPoint</Application>
  <PresentationFormat>Widescreen</PresentationFormat>
  <Paragraphs>229</Paragraphs>
  <Slides>51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YAN Luo</cp:lastModifiedBy>
  <cp:revision>2418</cp:revision>
  <dcterms:created xsi:type="dcterms:W3CDTF">2021-04-29T18:58:34Z</dcterms:created>
  <dcterms:modified xsi:type="dcterms:W3CDTF">2021-12-18T09:44:48Z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